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8" r:id="rId3"/>
    <p:sldId id="466" r:id="rId4"/>
    <p:sldId id="462" r:id="rId5"/>
    <p:sldId id="463" r:id="rId6"/>
    <p:sldId id="464" r:id="rId7"/>
    <p:sldId id="465" r:id="rId8"/>
    <p:sldId id="471" r:id="rId9"/>
    <p:sldId id="467" r:id="rId10"/>
    <p:sldId id="473" r:id="rId11"/>
    <p:sldId id="472" r:id="rId12"/>
    <p:sldId id="469" r:id="rId13"/>
    <p:sldId id="474" r:id="rId14"/>
    <p:sldId id="476" r:id="rId15"/>
    <p:sldId id="475" r:id="rId16"/>
    <p:sldId id="468" r:id="rId17"/>
    <p:sldId id="477" r:id="rId18"/>
    <p:sldId id="479" r:id="rId19"/>
    <p:sldId id="480" r:id="rId20"/>
    <p:sldId id="478" r:id="rId21"/>
    <p:sldId id="485" r:id="rId22"/>
    <p:sldId id="516" r:id="rId23"/>
    <p:sldId id="481" r:id="rId24"/>
    <p:sldId id="484" r:id="rId25"/>
    <p:sldId id="487" r:id="rId26"/>
    <p:sldId id="488" r:id="rId27"/>
    <p:sldId id="489" r:id="rId28"/>
    <p:sldId id="491" r:id="rId29"/>
    <p:sldId id="512" r:id="rId30"/>
    <p:sldId id="486" r:id="rId31"/>
    <p:sldId id="515" r:id="rId32"/>
    <p:sldId id="508" r:id="rId33"/>
    <p:sldId id="509" r:id="rId34"/>
    <p:sldId id="510" r:id="rId35"/>
    <p:sldId id="513" r:id="rId36"/>
    <p:sldId id="514" r:id="rId37"/>
    <p:sldId id="504" r:id="rId38"/>
    <p:sldId id="494" r:id="rId39"/>
    <p:sldId id="495" r:id="rId40"/>
    <p:sldId id="496" r:id="rId41"/>
    <p:sldId id="505" r:id="rId42"/>
    <p:sldId id="497" r:id="rId43"/>
    <p:sldId id="490" r:id="rId44"/>
    <p:sldId id="498" r:id="rId45"/>
    <p:sldId id="506" r:id="rId46"/>
    <p:sldId id="492" r:id="rId47"/>
    <p:sldId id="499" r:id="rId48"/>
    <p:sldId id="500" r:id="rId49"/>
    <p:sldId id="493" r:id="rId50"/>
    <p:sldId id="501" r:id="rId51"/>
    <p:sldId id="503" r:id="rId52"/>
    <p:sldId id="502" r:id="rId53"/>
    <p:sldId id="507" r:id="rId54"/>
    <p:sldId id="26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098" autoAdjust="0"/>
    <p:restoredTop sz="91904" autoAdjust="0"/>
  </p:normalViewPr>
  <p:slideViewPr>
    <p:cSldViewPr snapToGrid="0">
      <p:cViewPr varScale="1">
        <p:scale>
          <a:sx n="95" d="100"/>
          <a:sy n="95" d="100"/>
        </p:scale>
        <p:origin x="7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1</a:t>
            </a:fld>
            <a:endParaRPr lang="en-US"/>
          </a:p>
        </p:txBody>
      </p:sp>
    </p:spTree>
    <p:extLst>
      <p:ext uri="{BB962C8B-B14F-4D97-AF65-F5344CB8AC3E}">
        <p14:creationId xmlns:p14="http://schemas.microsoft.com/office/powerpoint/2010/main" val="1339954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11</a:t>
            </a:fld>
            <a:endParaRPr lang="en-US"/>
          </a:p>
        </p:txBody>
      </p:sp>
    </p:spTree>
    <p:extLst>
      <p:ext uri="{BB962C8B-B14F-4D97-AF65-F5344CB8AC3E}">
        <p14:creationId xmlns:p14="http://schemas.microsoft.com/office/powerpoint/2010/main" val="172291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12</a:t>
            </a:fld>
            <a:endParaRPr lang="en-US"/>
          </a:p>
        </p:txBody>
      </p:sp>
    </p:spTree>
    <p:extLst>
      <p:ext uri="{BB962C8B-B14F-4D97-AF65-F5344CB8AC3E}">
        <p14:creationId xmlns:p14="http://schemas.microsoft.com/office/powerpoint/2010/main" val="265882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13</a:t>
            </a:fld>
            <a:endParaRPr lang="en-US"/>
          </a:p>
        </p:txBody>
      </p:sp>
    </p:spTree>
    <p:extLst>
      <p:ext uri="{BB962C8B-B14F-4D97-AF65-F5344CB8AC3E}">
        <p14:creationId xmlns:p14="http://schemas.microsoft.com/office/powerpoint/2010/main" val="193316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14</a:t>
            </a:fld>
            <a:endParaRPr lang="en-US"/>
          </a:p>
        </p:txBody>
      </p:sp>
    </p:spTree>
    <p:extLst>
      <p:ext uri="{BB962C8B-B14F-4D97-AF65-F5344CB8AC3E}">
        <p14:creationId xmlns:p14="http://schemas.microsoft.com/office/powerpoint/2010/main" val="9343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82052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140613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364725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3389039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85265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272334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21</a:t>
            </a:fld>
            <a:endParaRPr lang="en-US"/>
          </a:p>
        </p:txBody>
      </p:sp>
    </p:spTree>
    <p:extLst>
      <p:ext uri="{BB962C8B-B14F-4D97-AF65-F5344CB8AC3E}">
        <p14:creationId xmlns:p14="http://schemas.microsoft.com/office/powerpoint/2010/main" val="1598585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22</a:t>
            </a:fld>
            <a:endParaRPr lang="en-US"/>
          </a:p>
        </p:txBody>
      </p:sp>
    </p:spTree>
    <p:extLst>
      <p:ext uri="{BB962C8B-B14F-4D97-AF65-F5344CB8AC3E}">
        <p14:creationId xmlns:p14="http://schemas.microsoft.com/office/powerpoint/2010/main" val="4071386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68464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305651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38</a:t>
            </a:fld>
            <a:endParaRPr lang="en-US"/>
          </a:p>
        </p:txBody>
      </p:sp>
    </p:spTree>
    <p:extLst>
      <p:ext uri="{BB962C8B-B14F-4D97-AF65-F5344CB8AC3E}">
        <p14:creationId xmlns:p14="http://schemas.microsoft.com/office/powerpoint/2010/main" val="162575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39</a:t>
            </a:fld>
            <a:endParaRPr lang="en-US"/>
          </a:p>
        </p:txBody>
      </p:sp>
    </p:spTree>
    <p:extLst>
      <p:ext uri="{BB962C8B-B14F-4D97-AF65-F5344CB8AC3E}">
        <p14:creationId xmlns:p14="http://schemas.microsoft.com/office/powerpoint/2010/main" val="263027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40</a:t>
            </a:fld>
            <a:endParaRPr lang="en-US"/>
          </a:p>
        </p:txBody>
      </p:sp>
    </p:spTree>
    <p:extLst>
      <p:ext uri="{BB962C8B-B14F-4D97-AF65-F5344CB8AC3E}">
        <p14:creationId xmlns:p14="http://schemas.microsoft.com/office/powerpoint/2010/main" val="1454560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41</a:t>
            </a:fld>
            <a:endParaRPr lang="en-US"/>
          </a:p>
        </p:txBody>
      </p:sp>
    </p:spTree>
    <p:extLst>
      <p:ext uri="{BB962C8B-B14F-4D97-AF65-F5344CB8AC3E}">
        <p14:creationId xmlns:p14="http://schemas.microsoft.com/office/powerpoint/2010/main" val="1234886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42</a:t>
            </a:fld>
            <a:endParaRPr lang="en-US"/>
          </a:p>
        </p:txBody>
      </p:sp>
    </p:spTree>
    <p:extLst>
      <p:ext uri="{BB962C8B-B14F-4D97-AF65-F5344CB8AC3E}">
        <p14:creationId xmlns:p14="http://schemas.microsoft.com/office/powerpoint/2010/main" val="24489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45</a:t>
            </a:fld>
            <a:endParaRPr lang="en-US"/>
          </a:p>
        </p:txBody>
      </p:sp>
    </p:spTree>
    <p:extLst>
      <p:ext uri="{BB962C8B-B14F-4D97-AF65-F5344CB8AC3E}">
        <p14:creationId xmlns:p14="http://schemas.microsoft.com/office/powerpoint/2010/main" val="264290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a:t>
            </a:fld>
            <a:endParaRPr lang="en-US"/>
          </a:p>
        </p:txBody>
      </p:sp>
    </p:spTree>
    <p:extLst>
      <p:ext uri="{BB962C8B-B14F-4D97-AF65-F5344CB8AC3E}">
        <p14:creationId xmlns:p14="http://schemas.microsoft.com/office/powerpoint/2010/main" val="516163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46</a:t>
            </a:fld>
            <a:endParaRPr lang="en-US"/>
          </a:p>
        </p:txBody>
      </p:sp>
    </p:spTree>
    <p:extLst>
      <p:ext uri="{BB962C8B-B14F-4D97-AF65-F5344CB8AC3E}">
        <p14:creationId xmlns:p14="http://schemas.microsoft.com/office/powerpoint/2010/main" val="3331318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49</a:t>
            </a:fld>
            <a:endParaRPr lang="en-US"/>
          </a:p>
        </p:txBody>
      </p:sp>
    </p:spTree>
    <p:extLst>
      <p:ext uri="{BB962C8B-B14F-4D97-AF65-F5344CB8AC3E}">
        <p14:creationId xmlns:p14="http://schemas.microsoft.com/office/powerpoint/2010/main" val="2491084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53</a:t>
            </a:fld>
            <a:endParaRPr lang="en-US"/>
          </a:p>
        </p:txBody>
      </p:sp>
    </p:spTree>
    <p:extLst>
      <p:ext uri="{BB962C8B-B14F-4D97-AF65-F5344CB8AC3E}">
        <p14:creationId xmlns:p14="http://schemas.microsoft.com/office/powerpoint/2010/main" val="3489933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5823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376649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7</a:t>
            </a:fld>
            <a:endParaRPr lang="en-US"/>
          </a:p>
        </p:txBody>
      </p:sp>
    </p:spTree>
    <p:extLst>
      <p:ext uri="{BB962C8B-B14F-4D97-AF65-F5344CB8AC3E}">
        <p14:creationId xmlns:p14="http://schemas.microsoft.com/office/powerpoint/2010/main" val="416401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8</a:t>
            </a:fld>
            <a:endParaRPr lang="en-US"/>
          </a:p>
        </p:txBody>
      </p:sp>
    </p:spTree>
    <p:extLst>
      <p:ext uri="{BB962C8B-B14F-4D97-AF65-F5344CB8AC3E}">
        <p14:creationId xmlns:p14="http://schemas.microsoft.com/office/powerpoint/2010/main" val="373567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9</a:t>
            </a:fld>
            <a:endParaRPr lang="en-US"/>
          </a:p>
        </p:txBody>
      </p:sp>
    </p:spTree>
    <p:extLst>
      <p:ext uri="{BB962C8B-B14F-4D97-AF65-F5344CB8AC3E}">
        <p14:creationId xmlns:p14="http://schemas.microsoft.com/office/powerpoint/2010/main" val="128412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10</a:t>
            </a:fld>
            <a:endParaRPr lang="en-US"/>
          </a:p>
        </p:txBody>
      </p:sp>
    </p:spTree>
    <p:extLst>
      <p:ext uri="{BB962C8B-B14F-4D97-AF65-F5344CB8AC3E}">
        <p14:creationId xmlns:p14="http://schemas.microsoft.com/office/powerpoint/2010/main" val="750408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78142D-6D48-48A2-83B1-5FBEEEEC0974}"/>
              </a:ext>
            </a:extLst>
          </p:cNvPr>
          <p:cNvPicPr/>
          <p:nvPr userDrawn="1"/>
        </p:nvPicPr>
        <p:blipFill rotWithShape="1">
          <a:blip r:embed="rId3"/>
          <a:srcRect l="30553"/>
          <a:stretch/>
        </p:blipFill>
        <p:spPr bwMode="auto">
          <a:xfrm>
            <a:off x="0" y="3114"/>
            <a:ext cx="2133600" cy="575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B78142D-6D48-48A2-83B1-5FBEEEEC0974}"/>
              </a:ext>
            </a:extLst>
          </p:cNvPr>
          <p:cNvPicPr/>
          <p:nvPr userDrawn="1"/>
        </p:nvPicPr>
        <p:blipFill rotWithShape="1">
          <a:blip r:embed="rId3"/>
          <a:srcRect l="30553"/>
          <a:stretch/>
        </p:blipFill>
        <p:spPr bwMode="auto">
          <a:xfrm>
            <a:off x="0" y="3114"/>
            <a:ext cx="2133600" cy="575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2/15/2025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446" y="2241458"/>
            <a:ext cx="1117408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Dependency Injection in .NET</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sp>
        <p:nvSpPr>
          <p:cNvPr id="11" name="Oval 10">
            <a:extLst>
              <a:ext uri="{FF2B5EF4-FFF2-40B4-BE49-F238E27FC236}">
                <a16:creationId xmlns:a16="http://schemas.microsoft.com/office/drawing/2014/main" id="{002438E5-56AE-45B9-9755-F6B67D19D460}"/>
              </a:ext>
            </a:extLst>
          </p:cNvPr>
          <p:cNvSpPr/>
          <p:nvPr/>
        </p:nvSpPr>
        <p:spPr>
          <a:xfrm>
            <a:off x="8517694" y="3768904"/>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grpSp>
        <p:nvGrpSpPr>
          <p:cNvPr id="5" name="Group 4">
            <a:extLst>
              <a:ext uri="{FF2B5EF4-FFF2-40B4-BE49-F238E27FC236}">
                <a16:creationId xmlns:a16="http://schemas.microsoft.com/office/drawing/2014/main" id="{F8F1301A-DAA8-4FA3-8C2F-63041C51A199}"/>
              </a:ext>
            </a:extLst>
          </p:cNvPr>
          <p:cNvGrpSpPr/>
          <p:nvPr/>
        </p:nvGrpSpPr>
        <p:grpSpPr>
          <a:xfrm>
            <a:off x="344730" y="1693911"/>
            <a:ext cx="11461777" cy="4587375"/>
            <a:chOff x="344730" y="1693911"/>
            <a:chExt cx="11461777" cy="4587375"/>
          </a:xfrm>
        </p:grpSpPr>
        <p:grpSp>
          <p:nvGrpSpPr>
            <p:cNvPr id="17" name="Group 16">
              <a:extLst>
                <a:ext uri="{FF2B5EF4-FFF2-40B4-BE49-F238E27FC236}">
                  <a16:creationId xmlns:a16="http://schemas.microsoft.com/office/drawing/2014/main" id="{447A8D72-288C-40E7-9A08-A3FCD217CF77}"/>
                </a:ext>
              </a:extLst>
            </p:cNvPr>
            <p:cNvGrpSpPr/>
            <p:nvPr/>
          </p:nvGrpSpPr>
          <p:grpSpPr>
            <a:xfrm>
              <a:off x="344730" y="1693911"/>
              <a:ext cx="11461777" cy="4587375"/>
              <a:chOff x="384058" y="1693911"/>
              <a:chExt cx="11461777" cy="4587375"/>
            </a:xfrm>
          </p:grpSpPr>
          <p:pic>
            <p:nvPicPr>
              <p:cNvPr id="7" name="Picture 6">
                <a:extLst>
                  <a:ext uri="{FF2B5EF4-FFF2-40B4-BE49-F238E27FC236}">
                    <a16:creationId xmlns:a16="http://schemas.microsoft.com/office/drawing/2014/main" id="{4B2E7A95-85B7-432E-958E-4DC00BC6BABE}"/>
                  </a:ext>
                </a:extLst>
              </p:cNvPr>
              <p:cNvPicPr>
                <a:picLocks noChangeAspect="1"/>
              </p:cNvPicPr>
              <p:nvPr/>
            </p:nvPicPr>
            <p:blipFill>
              <a:blip r:embed="rId3"/>
              <a:stretch>
                <a:fillRect/>
              </a:stretch>
            </p:blipFill>
            <p:spPr>
              <a:xfrm>
                <a:off x="9315355" y="2018556"/>
                <a:ext cx="2530480" cy="2612108"/>
              </a:xfrm>
              <a:prstGeom prst="rect">
                <a:avLst/>
              </a:prstGeom>
            </p:spPr>
          </p:pic>
          <p:pic>
            <p:nvPicPr>
              <p:cNvPr id="10" name="Picture 9">
                <a:extLst>
                  <a:ext uri="{FF2B5EF4-FFF2-40B4-BE49-F238E27FC236}">
                    <a16:creationId xmlns:a16="http://schemas.microsoft.com/office/drawing/2014/main" id="{64FF5312-8FD8-430E-B73F-4E515644D245}"/>
                  </a:ext>
                </a:extLst>
              </p:cNvPr>
              <p:cNvPicPr>
                <a:picLocks noChangeAspect="1"/>
              </p:cNvPicPr>
              <p:nvPr/>
            </p:nvPicPr>
            <p:blipFill>
              <a:blip r:embed="rId4"/>
              <a:stretch>
                <a:fillRect/>
              </a:stretch>
            </p:blipFill>
            <p:spPr>
              <a:xfrm>
                <a:off x="384058" y="1693911"/>
                <a:ext cx="7224915" cy="4587375"/>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B4B8713D-E1A5-485A-A0D1-1EF4F3D9338C}"/>
                  </a:ext>
                </a:extLst>
              </p:cNvPr>
              <p:cNvCxnSpPr>
                <a:cxnSpLocks/>
              </p:cNvCxnSpPr>
              <p:nvPr/>
            </p:nvCxnSpPr>
            <p:spPr>
              <a:xfrm flipH="1">
                <a:off x="7608974" y="4254325"/>
                <a:ext cx="218395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02772D4-77EB-4AAA-8A90-1401B603A625}"/>
                </a:ext>
              </a:extLst>
            </p:cNvPr>
            <p:cNvSpPr/>
            <p:nvPr/>
          </p:nvSpPr>
          <p:spPr>
            <a:xfrm>
              <a:off x="396764" y="1693911"/>
              <a:ext cx="2120294" cy="23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68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pic>
        <p:nvPicPr>
          <p:cNvPr id="5" name="Picture 4">
            <a:extLst>
              <a:ext uri="{FF2B5EF4-FFF2-40B4-BE49-F238E27FC236}">
                <a16:creationId xmlns:a16="http://schemas.microsoft.com/office/drawing/2014/main" id="{EA43DF76-7F47-4BF7-AD8A-03F10CC27523}"/>
              </a:ext>
            </a:extLst>
          </p:cNvPr>
          <p:cNvPicPr>
            <a:picLocks noChangeAspect="1"/>
          </p:cNvPicPr>
          <p:nvPr/>
        </p:nvPicPr>
        <p:blipFill>
          <a:blip r:embed="rId3"/>
          <a:stretch>
            <a:fillRect/>
          </a:stretch>
        </p:blipFill>
        <p:spPr>
          <a:xfrm>
            <a:off x="6892414" y="2049223"/>
            <a:ext cx="5161732" cy="1746519"/>
          </a:xfrm>
          <a:prstGeom prst="rect">
            <a:avLst/>
          </a:prstGeom>
        </p:spPr>
      </p:pic>
      <p:pic>
        <p:nvPicPr>
          <p:cNvPr id="7" name="Picture 6">
            <a:extLst>
              <a:ext uri="{FF2B5EF4-FFF2-40B4-BE49-F238E27FC236}">
                <a16:creationId xmlns:a16="http://schemas.microsoft.com/office/drawing/2014/main" id="{D2E0C6F3-ECF6-44E9-A091-DEF28D5528AB}"/>
              </a:ext>
            </a:extLst>
          </p:cNvPr>
          <p:cNvPicPr>
            <a:picLocks noChangeAspect="1"/>
          </p:cNvPicPr>
          <p:nvPr/>
        </p:nvPicPr>
        <p:blipFill>
          <a:blip r:embed="rId4"/>
          <a:stretch>
            <a:fillRect/>
          </a:stretch>
        </p:blipFill>
        <p:spPr>
          <a:xfrm>
            <a:off x="6892415" y="4069622"/>
            <a:ext cx="5161731" cy="2063930"/>
          </a:xfrm>
          <a:prstGeom prst="rect">
            <a:avLst/>
          </a:prstGeom>
        </p:spPr>
      </p:pic>
      <p:pic>
        <p:nvPicPr>
          <p:cNvPr id="10" name="Picture 9">
            <a:extLst>
              <a:ext uri="{FF2B5EF4-FFF2-40B4-BE49-F238E27FC236}">
                <a16:creationId xmlns:a16="http://schemas.microsoft.com/office/drawing/2014/main" id="{A2F93A49-D182-4068-8658-7C39320601A5}"/>
              </a:ext>
            </a:extLst>
          </p:cNvPr>
          <p:cNvPicPr>
            <a:picLocks noChangeAspect="1"/>
          </p:cNvPicPr>
          <p:nvPr/>
        </p:nvPicPr>
        <p:blipFill>
          <a:blip r:embed="rId5"/>
          <a:stretch>
            <a:fillRect/>
          </a:stretch>
        </p:blipFill>
        <p:spPr>
          <a:xfrm>
            <a:off x="0" y="1619167"/>
            <a:ext cx="6569009" cy="4687423"/>
          </a:xfrm>
          <a:prstGeom prst="rect">
            <a:avLst/>
          </a:prstGeom>
        </p:spPr>
      </p:pic>
      <p:cxnSp>
        <p:nvCxnSpPr>
          <p:cNvPr id="16" name="Straight Arrow Connector 15">
            <a:extLst>
              <a:ext uri="{FF2B5EF4-FFF2-40B4-BE49-F238E27FC236}">
                <a16:creationId xmlns:a16="http://schemas.microsoft.com/office/drawing/2014/main" id="{30FB7B6C-62E9-4CFF-83F5-287845462094}"/>
              </a:ext>
            </a:extLst>
          </p:cNvPr>
          <p:cNvCxnSpPr>
            <a:cxnSpLocks/>
          </p:cNvCxnSpPr>
          <p:nvPr/>
        </p:nvCxnSpPr>
        <p:spPr>
          <a:xfrm flipH="1">
            <a:off x="3581400" y="1868129"/>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9E991B-C490-4DBA-885E-48A73F7D4857}"/>
              </a:ext>
            </a:extLst>
          </p:cNvPr>
          <p:cNvSpPr/>
          <p:nvPr/>
        </p:nvSpPr>
        <p:spPr>
          <a:xfrm>
            <a:off x="4203911" y="159446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sp>
        <p:nvSpPr>
          <p:cNvPr id="18" name="Rectangle 17">
            <a:extLst>
              <a:ext uri="{FF2B5EF4-FFF2-40B4-BE49-F238E27FC236}">
                <a16:creationId xmlns:a16="http://schemas.microsoft.com/office/drawing/2014/main" id="{AE43057C-3AB3-4792-A45D-3DB35204364A}"/>
              </a:ext>
            </a:extLst>
          </p:cNvPr>
          <p:cNvSpPr/>
          <p:nvPr/>
        </p:nvSpPr>
        <p:spPr>
          <a:xfrm>
            <a:off x="5289755" y="1574821"/>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20" name="Oval 19">
            <a:extLst>
              <a:ext uri="{FF2B5EF4-FFF2-40B4-BE49-F238E27FC236}">
                <a16:creationId xmlns:a16="http://schemas.microsoft.com/office/drawing/2014/main" id="{67453B68-0D3F-4089-A33D-7F52E37BDD62}"/>
              </a:ext>
            </a:extLst>
          </p:cNvPr>
          <p:cNvSpPr/>
          <p:nvPr/>
        </p:nvSpPr>
        <p:spPr>
          <a:xfrm>
            <a:off x="10965927" y="245515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7</a:t>
            </a:r>
          </a:p>
        </p:txBody>
      </p:sp>
      <p:sp>
        <p:nvSpPr>
          <p:cNvPr id="21" name="Oval 20">
            <a:extLst>
              <a:ext uri="{FF2B5EF4-FFF2-40B4-BE49-F238E27FC236}">
                <a16:creationId xmlns:a16="http://schemas.microsoft.com/office/drawing/2014/main" id="{433817C5-A549-4F61-9B86-300D1C7FB8E1}"/>
              </a:ext>
            </a:extLst>
          </p:cNvPr>
          <p:cNvSpPr/>
          <p:nvPr/>
        </p:nvSpPr>
        <p:spPr>
          <a:xfrm>
            <a:off x="10965927" y="441783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8</a:t>
            </a:r>
          </a:p>
        </p:txBody>
      </p:sp>
    </p:spTree>
    <p:extLst>
      <p:ext uri="{BB962C8B-B14F-4D97-AF65-F5344CB8AC3E}">
        <p14:creationId xmlns:p14="http://schemas.microsoft.com/office/powerpoint/2010/main" val="96647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5" name="Picture 4">
            <a:extLst>
              <a:ext uri="{FF2B5EF4-FFF2-40B4-BE49-F238E27FC236}">
                <a16:creationId xmlns:a16="http://schemas.microsoft.com/office/drawing/2014/main" id="{3C970ED2-5BDD-4709-80DA-085F14CB936F}"/>
              </a:ext>
            </a:extLst>
          </p:cNvPr>
          <p:cNvPicPr>
            <a:picLocks noChangeAspect="1"/>
          </p:cNvPicPr>
          <p:nvPr/>
        </p:nvPicPr>
        <p:blipFill>
          <a:blip r:embed="rId3"/>
          <a:stretch>
            <a:fillRect/>
          </a:stretch>
        </p:blipFill>
        <p:spPr>
          <a:xfrm>
            <a:off x="9635614" y="1433942"/>
            <a:ext cx="2456029" cy="2764276"/>
          </a:xfrm>
          <a:prstGeom prst="rect">
            <a:avLst/>
          </a:prstGeom>
        </p:spPr>
      </p:pic>
      <p:pic>
        <p:nvPicPr>
          <p:cNvPr id="7" name="Picture 6">
            <a:extLst>
              <a:ext uri="{FF2B5EF4-FFF2-40B4-BE49-F238E27FC236}">
                <a16:creationId xmlns:a16="http://schemas.microsoft.com/office/drawing/2014/main" id="{36AB5D9F-7950-4AD5-9DFA-C674EC831513}"/>
              </a:ext>
            </a:extLst>
          </p:cNvPr>
          <p:cNvPicPr>
            <a:picLocks noChangeAspect="1"/>
          </p:cNvPicPr>
          <p:nvPr/>
        </p:nvPicPr>
        <p:blipFill>
          <a:blip r:embed="rId4"/>
          <a:stretch>
            <a:fillRect/>
          </a:stretch>
        </p:blipFill>
        <p:spPr>
          <a:xfrm>
            <a:off x="249283" y="1433942"/>
            <a:ext cx="4427604" cy="2331922"/>
          </a:xfrm>
          <a:prstGeom prst="rect">
            <a:avLst/>
          </a:prstGeom>
          <a:ln w="12700">
            <a:solidFill>
              <a:srgbClr val="00B0F0"/>
            </a:solidFill>
          </a:ln>
        </p:spPr>
      </p:pic>
      <p:pic>
        <p:nvPicPr>
          <p:cNvPr id="10" name="Picture 9">
            <a:extLst>
              <a:ext uri="{FF2B5EF4-FFF2-40B4-BE49-F238E27FC236}">
                <a16:creationId xmlns:a16="http://schemas.microsoft.com/office/drawing/2014/main" id="{B5FC79C4-D461-4E9F-9FA1-39D1DB7844BD}"/>
              </a:ext>
            </a:extLst>
          </p:cNvPr>
          <p:cNvPicPr>
            <a:picLocks noChangeAspect="1"/>
          </p:cNvPicPr>
          <p:nvPr/>
        </p:nvPicPr>
        <p:blipFill>
          <a:blip r:embed="rId5"/>
          <a:stretch>
            <a:fillRect/>
          </a:stretch>
        </p:blipFill>
        <p:spPr>
          <a:xfrm>
            <a:off x="249283" y="3988691"/>
            <a:ext cx="4427603" cy="2339543"/>
          </a:xfrm>
          <a:prstGeom prst="rect">
            <a:avLst/>
          </a:prstGeom>
          <a:ln w="12700">
            <a:solidFill>
              <a:srgbClr val="00B0F0"/>
            </a:solidFill>
          </a:ln>
        </p:spPr>
      </p:pic>
      <p:pic>
        <p:nvPicPr>
          <p:cNvPr id="12" name="Picture 11">
            <a:extLst>
              <a:ext uri="{FF2B5EF4-FFF2-40B4-BE49-F238E27FC236}">
                <a16:creationId xmlns:a16="http://schemas.microsoft.com/office/drawing/2014/main" id="{2F1F7688-402A-4332-A0B0-4A01E40618C6}"/>
              </a:ext>
            </a:extLst>
          </p:cNvPr>
          <p:cNvPicPr>
            <a:picLocks noChangeAspect="1"/>
          </p:cNvPicPr>
          <p:nvPr/>
        </p:nvPicPr>
        <p:blipFill>
          <a:blip r:embed="rId6"/>
          <a:stretch>
            <a:fillRect/>
          </a:stretch>
        </p:blipFill>
        <p:spPr>
          <a:xfrm>
            <a:off x="5559480" y="3988690"/>
            <a:ext cx="3478677" cy="2339543"/>
          </a:xfrm>
          <a:prstGeom prst="rect">
            <a:avLst/>
          </a:prstGeom>
          <a:ln w="12700">
            <a:solidFill>
              <a:srgbClr val="00B0F0"/>
            </a:solidFill>
          </a:ln>
        </p:spPr>
      </p:pic>
      <p:grpSp>
        <p:nvGrpSpPr>
          <p:cNvPr id="25" name="Group 24">
            <a:extLst>
              <a:ext uri="{FF2B5EF4-FFF2-40B4-BE49-F238E27FC236}">
                <a16:creationId xmlns:a16="http://schemas.microsoft.com/office/drawing/2014/main" id="{4D80817D-4E9F-4EDF-B5E6-E5761D9A5B1C}"/>
              </a:ext>
            </a:extLst>
          </p:cNvPr>
          <p:cNvGrpSpPr/>
          <p:nvPr/>
        </p:nvGrpSpPr>
        <p:grpSpPr>
          <a:xfrm>
            <a:off x="4591666" y="2251587"/>
            <a:ext cx="5771534" cy="1737103"/>
            <a:chOff x="4591666" y="2251587"/>
            <a:chExt cx="5771534" cy="1737103"/>
          </a:xfrm>
        </p:grpSpPr>
        <p:cxnSp>
          <p:nvCxnSpPr>
            <p:cNvPr id="14" name="Straight Arrow Connector 13">
              <a:extLst>
                <a:ext uri="{FF2B5EF4-FFF2-40B4-BE49-F238E27FC236}">
                  <a16:creationId xmlns:a16="http://schemas.microsoft.com/office/drawing/2014/main" id="{2D8E7E29-DC40-48DF-9655-9B676535C0AD}"/>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78C6A1-6A88-4166-82EE-F6C8F8C72A8A}"/>
                </a:ext>
              </a:extLst>
            </p:cNvPr>
            <p:cNvCxnSpPr>
              <a:cxnSpLocks/>
            </p:cNvCxnSpPr>
            <p:nvPr/>
          </p:nvCxnSpPr>
          <p:spPr>
            <a:xfrm flipH="1">
              <a:off x="4591666" y="2474415"/>
              <a:ext cx="5771534" cy="151427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DC1F9A-2636-4836-8067-0A38626902B1}"/>
                </a:ext>
              </a:extLst>
            </p:cNvPr>
            <p:cNvCxnSpPr>
              <a:cxnSpLocks/>
              <a:endCxn id="12" idx="0"/>
            </p:cNvCxnSpPr>
            <p:nvPr/>
          </p:nvCxnSpPr>
          <p:spPr>
            <a:xfrm flipH="1">
              <a:off x="7298819" y="2765168"/>
              <a:ext cx="3064381" cy="12235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07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21" name="Group 20">
            <a:extLst>
              <a:ext uri="{FF2B5EF4-FFF2-40B4-BE49-F238E27FC236}">
                <a16:creationId xmlns:a16="http://schemas.microsoft.com/office/drawing/2014/main" id="{41945A74-69F9-4962-A8FF-6B1502C0F068}"/>
              </a:ext>
            </a:extLst>
          </p:cNvPr>
          <p:cNvGrpSpPr/>
          <p:nvPr/>
        </p:nvGrpSpPr>
        <p:grpSpPr>
          <a:xfrm>
            <a:off x="487771" y="1494504"/>
            <a:ext cx="2970170" cy="1563049"/>
            <a:chOff x="272385" y="1674054"/>
            <a:chExt cx="2970170" cy="1563049"/>
          </a:xfrm>
        </p:grpSpPr>
        <p:pic>
          <p:nvPicPr>
            <p:cNvPr id="8" name="Picture 7">
              <a:extLst>
                <a:ext uri="{FF2B5EF4-FFF2-40B4-BE49-F238E27FC236}">
                  <a16:creationId xmlns:a16="http://schemas.microsoft.com/office/drawing/2014/main" id="{E56C2AD0-C734-4CCE-9721-00FCD7CBF0C4}"/>
                </a:ext>
              </a:extLst>
            </p:cNvPr>
            <p:cNvPicPr>
              <a:picLocks noChangeAspect="1"/>
            </p:cNvPicPr>
            <p:nvPr/>
          </p:nvPicPr>
          <p:blipFill>
            <a:blip r:embed="rId3"/>
            <a:stretch>
              <a:fillRect/>
            </a:stretch>
          </p:blipFill>
          <p:spPr>
            <a:xfrm>
              <a:off x="282204" y="2111252"/>
              <a:ext cx="2960351" cy="1125851"/>
            </a:xfrm>
            <a:prstGeom prst="rect">
              <a:avLst/>
            </a:prstGeom>
            <a:ln w="12700">
              <a:solidFill>
                <a:srgbClr val="0070C0"/>
              </a:solidFill>
            </a:ln>
          </p:spPr>
        </p:pic>
        <p:sp>
          <p:nvSpPr>
            <p:cNvPr id="13" name="Rectangle 12">
              <a:extLst>
                <a:ext uri="{FF2B5EF4-FFF2-40B4-BE49-F238E27FC236}">
                  <a16:creationId xmlns:a16="http://schemas.microsoft.com/office/drawing/2014/main" id="{1D7E827F-A696-405F-BC1E-1245E466CD19}"/>
                </a:ext>
              </a:extLst>
            </p:cNvPr>
            <p:cNvSpPr/>
            <p:nvPr/>
          </p:nvSpPr>
          <p:spPr>
            <a:xfrm>
              <a:off x="272385" y="1674054"/>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IBook.cs</a:t>
              </a:r>
            </a:p>
          </p:txBody>
        </p:sp>
      </p:grpSp>
      <p:grpSp>
        <p:nvGrpSpPr>
          <p:cNvPr id="22" name="Group 21">
            <a:extLst>
              <a:ext uri="{FF2B5EF4-FFF2-40B4-BE49-F238E27FC236}">
                <a16:creationId xmlns:a16="http://schemas.microsoft.com/office/drawing/2014/main" id="{BC950280-7E03-4166-AA3D-46E406E2F01E}"/>
              </a:ext>
            </a:extLst>
          </p:cNvPr>
          <p:cNvGrpSpPr/>
          <p:nvPr/>
        </p:nvGrpSpPr>
        <p:grpSpPr>
          <a:xfrm>
            <a:off x="5110087" y="1494504"/>
            <a:ext cx="6683436" cy="4926525"/>
            <a:chOff x="5267401" y="1494504"/>
            <a:chExt cx="6683436" cy="4926525"/>
          </a:xfrm>
        </p:grpSpPr>
        <p:pic>
          <p:nvPicPr>
            <p:cNvPr id="11" name="Picture 10">
              <a:extLst>
                <a:ext uri="{FF2B5EF4-FFF2-40B4-BE49-F238E27FC236}">
                  <a16:creationId xmlns:a16="http://schemas.microsoft.com/office/drawing/2014/main" id="{8FE63E07-033A-4DD5-98F9-C37DC3BFB8BA}"/>
                </a:ext>
              </a:extLst>
            </p:cNvPr>
            <p:cNvPicPr>
              <a:picLocks noChangeAspect="1"/>
            </p:cNvPicPr>
            <p:nvPr/>
          </p:nvPicPr>
          <p:blipFill>
            <a:blip r:embed="rId4"/>
            <a:stretch>
              <a:fillRect/>
            </a:stretch>
          </p:blipFill>
          <p:spPr>
            <a:xfrm>
              <a:off x="5267401" y="1494504"/>
              <a:ext cx="6683436" cy="4926525"/>
            </a:xfrm>
            <a:prstGeom prst="rect">
              <a:avLst/>
            </a:prstGeom>
            <a:ln w="12700">
              <a:solidFill>
                <a:srgbClr val="0070C0"/>
              </a:solidFill>
            </a:ln>
          </p:spPr>
        </p:pic>
        <p:sp>
          <p:nvSpPr>
            <p:cNvPr id="20" name="Rectangle 19">
              <a:extLst>
                <a:ext uri="{FF2B5EF4-FFF2-40B4-BE49-F238E27FC236}">
                  <a16:creationId xmlns:a16="http://schemas.microsoft.com/office/drawing/2014/main" id="{D0943F60-FA11-46CE-80FD-ABD6D7C489A3}"/>
                </a:ext>
              </a:extLst>
            </p:cNvPr>
            <p:cNvSpPr/>
            <p:nvPr/>
          </p:nvSpPr>
          <p:spPr>
            <a:xfrm>
              <a:off x="10156479" y="1674053"/>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Utilities.cs</a:t>
              </a:r>
            </a:p>
          </p:txBody>
        </p:sp>
      </p:grpSp>
      <p:grpSp>
        <p:nvGrpSpPr>
          <p:cNvPr id="24" name="Group 23">
            <a:extLst>
              <a:ext uri="{FF2B5EF4-FFF2-40B4-BE49-F238E27FC236}">
                <a16:creationId xmlns:a16="http://schemas.microsoft.com/office/drawing/2014/main" id="{EE20EB7E-03C2-4359-A28E-21D8828C7C04}"/>
              </a:ext>
            </a:extLst>
          </p:cNvPr>
          <p:cNvGrpSpPr/>
          <p:nvPr/>
        </p:nvGrpSpPr>
        <p:grpSpPr>
          <a:xfrm>
            <a:off x="497590" y="3680871"/>
            <a:ext cx="3455767" cy="2348237"/>
            <a:chOff x="260827" y="3883357"/>
            <a:chExt cx="3455767" cy="2348237"/>
          </a:xfrm>
        </p:grpSpPr>
        <p:grpSp>
          <p:nvGrpSpPr>
            <p:cNvPr id="19" name="Group 18">
              <a:extLst>
                <a:ext uri="{FF2B5EF4-FFF2-40B4-BE49-F238E27FC236}">
                  <a16:creationId xmlns:a16="http://schemas.microsoft.com/office/drawing/2014/main" id="{3B496321-A785-4E08-8869-BFEF66345FBE}"/>
                </a:ext>
              </a:extLst>
            </p:cNvPr>
            <p:cNvGrpSpPr/>
            <p:nvPr/>
          </p:nvGrpSpPr>
          <p:grpSpPr>
            <a:xfrm>
              <a:off x="260827" y="3883357"/>
              <a:ext cx="3455767" cy="2348237"/>
              <a:chOff x="260827" y="3785035"/>
              <a:chExt cx="3455767" cy="2348237"/>
            </a:xfrm>
          </p:grpSpPr>
          <p:pic>
            <p:nvPicPr>
              <p:cNvPr id="6" name="Picture 5">
                <a:extLst>
                  <a:ext uri="{FF2B5EF4-FFF2-40B4-BE49-F238E27FC236}">
                    <a16:creationId xmlns:a16="http://schemas.microsoft.com/office/drawing/2014/main" id="{C8CEC2AF-68F3-4D8F-8D52-256A13C3A8D1}"/>
                  </a:ext>
                </a:extLst>
              </p:cNvPr>
              <p:cNvPicPr>
                <a:picLocks noChangeAspect="1"/>
              </p:cNvPicPr>
              <p:nvPr/>
            </p:nvPicPr>
            <p:blipFill>
              <a:blip r:embed="rId5"/>
              <a:stretch>
                <a:fillRect/>
              </a:stretch>
            </p:blipFill>
            <p:spPr>
              <a:xfrm>
                <a:off x="272385" y="4236107"/>
                <a:ext cx="3444209" cy="1897165"/>
              </a:xfrm>
              <a:prstGeom prst="rect">
                <a:avLst/>
              </a:prstGeom>
              <a:ln w="12700">
                <a:solidFill>
                  <a:srgbClr val="0070C0"/>
                </a:solidFill>
              </a:ln>
            </p:spPr>
          </p:pic>
          <p:sp>
            <p:nvSpPr>
              <p:cNvPr id="17" name="Rectangle 16">
                <a:extLst>
                  <a:ext uri="{FF2B5EF4-FFF2-40B4-BE49-F238E27FC236}">
                    <a16:creationId xmlns:a16="http://schemas.microsoft.com/office/drawing/2014/main" id="{D17EBB96-2684-477B-9F05-A335DFBB3FB2}"/>
                  </a:ext>
                </a:extLst>
              </p:cNvPr>
              <p:cNvSpPr/>
              <p:nvPr/>
            </p:nvSpPr>
            <p:spPr>
              <a:xfrm>
                <a:off x="260827" y="3785035"/>
                <a:ext cx="1396180"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Book.cs</a:t>
                </a:r>
              </a:p>
            </p:txBody>
          </p:sp>
        </p:grpSp>
        <p:sp>
          <p:nvSpPr>
            <p:cNvPr id="23" name="Rectangle 22">
              <a:extLst>
                <a:ext uri="{FF2B5EF4-FFF2-40B4-BE49-F238E27FC236}">
                  <a16:creationId xmlns:a16="http://schemas.microsoft.com/office/drawing/2014/main" id="{4346ADD3-D5A8-46D2-AC18-0970FF83CA03}"/>
                </a:ext>
              </a:extLst>
            </p:cNvPr>
            <p:cNvSpPr/>
            <p:nvPr/>
          </p:nvSpPr>
          <p:spPr>
            <a:xfrm>
              <a:off x="311700" y="5565059"/>
              <a:ext cx="3299196" cy="6468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783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grpSp>
        <p:nvGrpSpPr>
          <p:cNvPr id="7" name="Group 6">
            <a:extLst>
              <a:ext uri="{FF2B5EF4-FFF2-40B4-BE49-F238E27FC236}">
                <a16:creationId xmlns:a16="http://schemas.microsoft.com/office/drawing/2014/main" id="{C7818CFD-F49D-457A-BCC3-A846D07A64C3}"/>
              </a:ext>
            </a:extLst>
          </p:cNvPr>
          <p:cNvGrpSpPr/>
          <p:nvPr/>
        </p:nvGrpSpPr>
        <p:grpSpPr>
          <a:xfrm>
            <a:off x="1933311" y="1660489"/>
            <a:ext cx="7986452" cy="4671465"/>
            <a:chOff x="1834991" y="1660489"/>
            <a:chExt cx="7986452" cy="4671465"/>
          </a:xfrm>
        </p:grpSpPr>
        <p:pic>
          <p:nvPicPr>
            <p:cNvPr id="5" name="Picture 4">
              <a:extLst>
                <a:ext uri="{FF2B5EF4-FFF2-40B4-BE49-F238E27FC236}">
                  <a16:creationId xmlns:a16="http://schemas.microsoft.com/office/drawing/2014/main" id="{746A3FB4-EBB1-412A-9C47-27474B082083}"/>
                </a:ext>
              </a:extLst>
            </p:cNvPr>
            <p:cNvPicPr>
              <a:picLocks noChangeAspect="1"/>
            </p:cNvPicPr>
            <p:nvPr/>
          </p:nvPicPr>
          <p:blipFill>
            <a:blip r:embed="rId3"/>
            <a:stretch>
              <a:fillRect/>
            </a:stretch>
          </p:blipFill>
          <p:spPr>
            <a:xfrm>
              <a:off x="1834991" y="1660489"/>
              <a:ext cx="7986452" cy="4671465"/>
            </a:xfrm>
            <a:prstGeom prst="rect">
              <a:avLst/>
            </a:prstGeom>
            <a:ln w="12700">
              <a:solidFill>
                <a:srgbClr val="0070C0"/>
              </a:solidFill>
            </a:ln>
          </p:spPr>
        </p:pic>
        <p:sp>
          <p:nvSpPr>
            <p:cNvPr id="18" name="Rectangle 17">
              <a:extLst>
                <a:ext uri="{FF2B5EF4-FFF2-40B4-BE49-F238E27FC236}">
                  <a16:creationId xmlns:a16="http://schemas.microsoft.com/office/drawing/2014/main" id="{66505DC5-9B49-4AD2-B861-56D7D47F609A}"/>
                </a:ext>
              </a:extLst>
            </p:cNvPr>
            <p:cNvSpPr/>
            <p:nvPr/>
          </p:nvSpPr>
          <p:spPr>
            <a:xfrm>
              <a:off x="8327679" y="175271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spTree>
    <p:extLst>
      <p:ext uri="{BB962C8B-B14F-4D97-AF65-F5344CB8AC3E}">
        <p14:creationId xmlns:p14="http://schemas.microsoft.com/office/powerpoint/2010/main" val="841119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Liskov Substitution Principle Demo</a:t>
            </a:r>
            <a:endParaRPr lang="en-US" sz="4000" b="1" dirty="0"/>
          </a:p>
        </p:txBody>
      </p:sp>
      <p:pic>
        <p:nvPicPr>
          <p:cNvPr id="10" name="Picture 9">
            <a:extLst>
              <a:ext uri="{FF2B5EF4-FFF2-40B4-BE49-F238E27FC236}">
                <a16:creationId xmlns:a16="http://schemas.microsoft.com/office/drawing/2014/main" id="{0AEFB729-F712-4C1F-AEA0-01D89EE623D1}"/>
              </a:ext>
            </a:extLst>
          </p:cNvPr>
          <p:cNvPicPr>
            <a:picLocks noChangeAspect="1"/>
          </p:cNvPicPr>
          <p:nvPr/>
        </p:nvPicPr>
        <p:blipFill>
          <a:blip r:embed="rId3"/>
          <a:stretch>
            <a:fillRect/>
          </a:stretch>
        </p:blipFill>
        <p:spPr>
          <a:xfrm>
            <a:off x="2334344" y="4265619"/>
            <a:ext cx="7271772" cy="2105452"/>
          </a:xfrm>
          <a:prstGeom prst="rect">
            <a:avLst/>
          </a:prstGeom>
        </p:spPr>
      </p:pic>
      <p:grpSp>
        <p:nvGrpSpPr>
          <p:cNvPr id="13" name="Group 12">
            <a:extLst>
              <a:ext uri="{FF2B5EF4-FFF2-40B4-BE49-F238E27FC236}">
                <a16:creationId xmlns:a16="http://schemas.microsoft.com/office/drawing/2014/main" id="{86B06454-484D-4E0F-A772-722378787F46}"/>
              </a:ext>
            </a:extLst>
          </p:cNvPr>
          <p:cNvGrpSpPr/>
          <p:nvPr/>
        </p:nvGrpSpPr>
        <p:grpSpPr>
          <a:xfrm>
            <a:off x="117985" y="1622540"/>
            <a:ext cx="6043650" cy="2503954"/>
            <a:chOff x="117985" y="1622540"/>
            <a:chExt cx="6043650" cy="2503954"/>
          </a:xfrm>
        </p:grpSpPr>
        <p:pic>
          <p:nvPicPr>
            <p:cNvPr id="5" name="Picture 4">
              <a:extLst>
                <a:ext uri="{FF2B5EF4-FFF2-40B4-BE49-F238E27FC236}">
                  <a16:creationId xmlns:a16="http://schemas.microsoft.com/office/drawing/2014/main" id="{29AD313A-41A6-4804-A541-7547841FFE22}"/>
                </a:ext>
              </a:extLst>
            </p:cNvPr>
            <p:cNvPicPr>
              <a:picLocks noChangeAspect="1"/>
            </p:cNvPicPr>
            <p:nvPr/>
          </p:nvPicPr>
          <p:blipFill>
            <a:blip r:embed="rId4"/>
            <a:stretch>
              <a:fillRect/>
            </a:stretch>
          </p:blipFill>
          <p:spPr>
            <a:xfrm>
              <a:off x="117985" y="1622540"/>
              <a:ext cx="6043650" cy="2503954"/>
            </a:xfrm>
            <a:prstGeom prst="rect">
              <a:avLst/>
            </a:prstGeom>
          </p:spPr>
        </p:pic>
        <p:sp>
          <p:nvSpPr>
            <p:cNvPr id="11" name="Rectangle 10">
              <a:extLst>
                <a:ext uri="{FF2B5EF4-FFF2-40B4-BE49-F238E27FC236}">
                  <a16:creationId xmlns:a16="http://schemas.microsoft.com/office/drawing/2014/main" id="{E95A816D-148D-4C98-84BA-80EBDE5DC766}"/>
                </a:ext>
              </a:extLst>
            </p:cNvPr>
            <p:cNvSpPr/>
            <p:nvPr/>
          </p:nvSpPr>
          <p:spPr>
            <a:xfrm>
              <a:off x="127817" y="2379406"/>
              <a:ext cx="363796" cy="255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D3549C3-7A72-4052-AF62-CA8FE6EB1E1E}"/>
              </a:ext>
            </a:extLst>
          </p:cNvPr>
          <p:cNvGrpSpPr/>
          <p:nvPr/>
        </p:nvGrpSpPr>
        <p:grpSpPr>
          <a:xfrm>
            <a:off x="6564557" y="1622540"/>
            <a:ext cx="5519287" cy="2503954"/>
            <a:chOff x="6564557" y="1622540"/>
            <a:chExt cx="5519287" cy="2503954"/>
          </a:xfrm>
        </p:grpSpPr>
        <p:pic>
          <p:nvPicPr>
            <p:cNvPr id="7" name="Picture 6">
              <a:extLst>
                <a:ext uri="{FF2B5EF4-FFF2-40B4-BE49-F238E27FC236}">
                  <a16:creationId xmlns:a16="http://schemas.microsoft.com/office/drawing/2014/main" id="{2258AE23-A6B1-4391-B387-4B5960393EB9}"/>
                </a:ext>
              </a:extLst>
            </p:cNvPr>
            <p:cNvPicPr>
              <a:picLocks noChangeAspect="1"/>
            </p:cNvPicPr>
            <p:nvPr/>
          </p:nvPicPr>
          <p:blipFill>
            <a:blip r:embed="rId5"/>
            <a:stretch>
              <a:fillRect/>
            </a:stretch>
          </p:blipFill>
          <p:spPr>
            <a:xfrm>
              <a:off x="6564557" y="1622540"/>
              <a:ext cx="5519287" cy="2503954"/>
            </a:xfrm>
            <a:prstGeom prst="rect">
              <a:avLst/>
            </a:prstGeom>
          </p:spPr>
        </p:pic>
        <p:sp>
          <p:nvSpPr>
            <p:cNvPr id="12" name="Rectangle 11">
              <a:extLst>
                <a:ext uri="{FF2B5EF4-FFF2-40B4-BE49-F238E27FC236}">
                  <a16:creationId xmlns:a16="http://schemas.microsoft.com/office/drawing/2014/main" id="{EC461020-D305-46A6-8C4E-E212DBF404BC}"/>
                </a:ext>
              </a:extLst>
            </p:cNvPr>
            <p:cNvSpPr/>
            <p:nvPr/>
          </p:nvSpPr>
          <p:spPr>
            <a:xfrm>
              <a:off x="6564557" y="2251587"/>
              <a:ext cx="485172"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587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A1C0F5D7-D802-4941-A7F8-5081DCC8BAD2}"/>
              </a:ext>
            </a:extLst>
          </p:cNvPr>
          <p:cNvPicPr>
            <a:picLocks noChangeAspect="1"/>
          </p:cNvPicPr>
          <p:nvPr/>
        </p:nvPicPr>
        <p:blipFill>
          <a:blip r:embed="rId3"/>
          <a:stretch>
            <a:fillRect/>
          </a:stretch>
        </p:blipFill>
        <p:spPr>
          <a:xfrm>
            <a:off x="9429135" y="1509073"/>
            <a:ext cx="2492197" cy="2520199"/>
          </a:xfrm>
          <a:prstGeom prst="rect">
            <a:avLst/>
          </a:prstGeom>
        </p:spPr>
      </p:pic>
      <p:pic>
        <p:nvPicPr>
          <p:cNvPr id="7" name="Picture 6">
            <a:extLst>
              <a:ext uri="{FF2B5EF4-FFF2-40B4-BE49-F238E27FC236}">
                <a16:creationId xmlns:a16="http://schemas.microsoft.com/office/drawing/2014/main" id="{B0C7CF43-BFD6-4BD5-8E7D-FF0B43448798}"/>
              </a:ext>
            </a:extLst>
          </p:cNvPr>
          <p:cNvPicPr>
            <a:picLocks noChangeAspect="1"/>
          </p:cNvPicPr>
          <p:nvPr/>
        </p:nvPicPr>
        <p:blipFill>
          <a:blip r:embed="rId4"/>
          <a:stretch>
            <a:fillRect/>
          </a:stretch>
        </p:blipFill>
        <p:spPr>
          <a:xfrm>
            <a:off x="270675" y="1295362"/>
            <a:ext cx="4191363" cy="2331922"/>
          </a:xfrm>
          <a:prstGeom prst="rect">
            <a:avLst/>
          </a:prstGeom>
          <a:ln w="12700">
            <a:solidFill>
              <a:schemeClr val="accent1">
                <a:shade val="50000"/>
              </a:schemeClr>
            </a:solidFill>
          </a:ln>
        </p:spPr>
      </p:pic>
      <p:pic>
        <p:nvPicPr>
          <p:cNvPr id="10" name="Picture 9">
            <a:extLst>
              <a:ext uri="{FF2B5EF4-FFF2-40B4-BE49-F238E27FC236}">
                <a16:creationId xmlns:a16="http://schemas.microsoft.com/office/drawing/2014/main" id="{9EB2DC28-1799-4B67-94BF-34A7A3612311}"/>
              </a:ext>
            </a:extLst>
          </p:cNvPr>
          <p:cNvPicPr>
            <a:picLocks noChangeAspect="1"/>
          </p:cNvPicPr>
          <p:nvPr/>
        </p:nvPicPr>
        <p:blipFill>
          <a:blip r:embed="rId5"/>
          <a:stretch>
            <a:fillRect/>
          </a:stretch>
        </p:blipFill>
        <p:spPr>
          <a:xfrm>
            <a:off x="267753" y="3705863"/>
            <a:ext cx="4191363" cy="2705334"/>
          </a:xfrm>
          <a:prstGeom prst="rect">
            <a:avLst/>
          </a:prstGeom>
          <a:ln w="12700">
            <a:solidFill>
              <a:schemeClr val="accent1">
                <a:shade val="50000"/>
              </a:schemeClr>
            </a:solidFill>
          </a:ln>
        </p:spPr>
      </p:pic>
      <p:pic>
        <p:nvPicPr>
          <p:cNvPr id="12" name="Picture 11">
            <a:extLst>
              <a:ext uri="{FF2B5EF4-FFF2-40B4-BE49-F238E27FC236}">
                <a16:creationId xmlns:a16="http://schemas.microsoft.com/office/drawing/2014/main" id="{820D3D9F-1785-4E13-A061-148005E08947}"/>
              </a:ext>
            </a:extLst>
          </p:cNvPr>
          <p:cNvPicPr>
            <a:picLocks noChangeAspect="1"/>
          </p:cNvPicPr>
          <p:nvPr/>
        </p:nvPicPr>
        <p:blipFill>
          <a:blip r:embed="rId6"/>
          <a:stretch>
            <a:fillRect/>
          </a:stretch>
        </p:blipFill>
        <p:spPr>
          <a:xfrm>
            <a:off x="5082788" y="3714318"/>
            <a:ext cx="3958642" cy="2705335"/>
          </a:xfrm>
          <a:prstGeom prst="rect">
            <a:avLst/>
          </a:prstGeom>
          <a:ln w="12700">
            <a:solidFill>
              <a:schemeClr val="accent1">
                <a:shade val="50000"/>
              </a:schemeClr>
            </a:solidFill>
          </a:ln>
        </p:spPr>
      </p:pic>
      <p:grpSp>
        <p:nvGrpSpPr>
          <p:cNvPr id="13" name="Group 12">
            <a:extLst>
              <a:ext uri="{FF2B5EF4-FFF2-40B4-BE49-F238E27FC236}">
                <a16:creationId xmlns:a16="http://schemas.microsoft.com/office/drawing/2014/main" id="{F2029255-61A1-40C9-82B7-8749343D38AF}"/>
              </a:ext>
            </a:extLst>
          </p:cNvPr>
          <p:cNvGrpSpPr/>
          <p:nvPr/>
        </p:nvGrpSpPr>
        <p:grpSpPr>
          <a:xfrm>
            <a:off x="4459116" y="2247343"/>
            <a:ext cx="5756601" cy="1499524"/>
            <a:chOff x="4606600" y="2251587"/>
            <a:chExt cx="5756601" cy="1499524"/>
          </a:xfrm>
        </p:grpSpPr>
        <p:cxnSp>
          <p:nvCxnSpPr>
            <p:cNvPr id="14" name="Straight Arrow Connector 13">
              <a:extLst>
                <a:ext uri="{FF2B5EF4-FFF2-40B4-BE49-F238E27FC236}">
                  <a16:creationId xmlns:a16="http://schemas.microsoft.com/office/drawing/2014/main" id="{2D951281-4D2C-4A16-9B83-CCA65BC2C77B}"/>
                </a:ext>
              </a:extLst>
            </p:cNvPr>
            <p:cNvCxnSpPr/>
            <p:nvPr/>
          </p:nvCxnSpPr>
          <p:spPr>
            <a:xfrm flipH="1">
              <a:off x="4676886" y="2251587"/>
              <a:ext cx="568631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53029A-196C-442E-B6BE-65213ED98944}"/>
                </a:ext>
              </a:extLst>
            </p:cNvPr>
            <p:cNvCxnSpPr>
              <a:cxnSpLocks/>
            </p:cNvCxnSpPr>
            <p:nvPr/>
          </p:nvCxnSpPr>
          <p:spPr>
            <a:xfrm flipH="1">
              <a:off x="4606600" y="2465222"/>
              <a:ext cx="5756600" cy="12858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03DF1AF-7138-464A-9295-F4AB1A38DDCD}"/>
                </a:ext>
              </a:extLst>
            </p:cNvPr>
            <p:cNvCxnSpPr>
              <a:cxnSpLocks/>
            </p:cNvCxnSpPr>
            <p:nvPr/>
          </p:nvCxnSpPr>
          <p:spPr>
            <a:xfrm flipH="1">
              <a:off x="7600336" y="2668786"/>
              <a:ext cx="2762865" cy="101156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35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20" name="Group 19">
            <a:extLst>
              <a:ext uri="{FF2B5EF4-FFF2-40B4-BE49-F238E27FC236}">
                <a16:creationId xmlns:a16="http://schemas.microsoft.com/office/drawing/2014/main" id="{2C3251C0-BF31-49B5-8AF8-2297844F2B06}"/>
              </a:ext>
            </a:extLst>
          </p:cNvPr>
          <p:cNvGrpSpPr/>
          <p:nvPr/>
        </p:nvGrpSpPr>
        <p:grpSpPr>
          <a:xfrm>
            <a:off x="96798" y="1985684"/>
            <a:ext cx="11998400" cy="4282811"/>
            <a:chOff x="96798" y="1985684"/>
            <a:chExt cx="11998400" cy="4282811"/>
          </a:xfrm>
        </p:grpSpPr>
        <p:pic>
          <p:nvPicPr>
            <p:cNvPr id="5" name="Picture 4">
              <a:extLst>
                <a:ext uri="{FF2B5EF4-FFF2-40B4-BE49-F238E27FC236}">
                  <a16:creationId xmlns:a16="http://schemas.microsoft.com/office/drawing/2014/main" id="{F4B5B189-47B8-4DD4-975A-970120E5B002}"/>
                </a:ext>
              </a:extLst>
            </p:cNvPr>
            <p:cNvPicPr>
              <a:picLocks noChangeAspect="1"/>
            </p:cNvPicPr>
            <p:nvPr/>
          </p:nvPicPr>
          <p:blipFill>
            <a:blip r:embed="rId3"/>
            <a:stretch>
              <a:fillRect/>
            </a:stretch>
          </p:blipFill>
          <p:spPr>
            <a:xfrm>
              <a:off x="96798" y="1985684"/>
              <a:ext cx="3970364" cy="2941575"/>
            </a:xfrm>
            <a:prstGeom prst="rect">
              <a:avLst/>
            </a:prstGeom>
            <a:ln w="12700">
              <a:solidFill>
                <a:srgbClr val="0070C0"/>
              </a:solidFill>
            </a:ln>
          </p:spPr>
        </p:pic>
        <p:pic>
          <p:nvPicPr>
            <p:cNvPr id="7" name="Picture 6">
              <a:extLst>
                <a:ext uri="{FF2B5EF4-FFF2-40B4-BE49-F238E27FC236}">
                  <a16:creationId xmlns:a16="http://schemas.microsoft.com/office/drawing/2014/main" id="{BF3A7B99-7F02-4569-A967-91C2C5EF7A9D}"/>
                </a:ext>
              </a:extLst>
            </p:cNvPr>
            <p:cNvPicPr>
              <a:picLocks noChangeAspect="1"/>
            </p:cNvPicPr>
            <p:nvPr/>
          </p:nvPicPr>
          <p:blipFill>
            <a:blip r:embed="rId4"/>
            <a:stretch>
              <a:fillRect/>
            </a:stretch>
          </p:blipFill>
          <p:spPr>
            <a:xfrm>
              <a:off x="8018145" y="1985684"/>
              <a:ext cx="4077053" cy="4282811"/>
            </a:xfrm>
            <a:prstGeom prst="rect">
              <a:avLst/>
            </a:prstGeom>
            <a:ln w="12700">
              <a:solidFill>
                <a:srgbClr val="0070C0"/>
              </a:solidFill>
            </a:ln>
          </p:spPr>
        </p:pic>
        <p:pic>
          <p:nvPicPr>
            <p:cNvPr id="10" name="Picture 9">
              <a:extLst>
                <a:ext uri="{FF2B5EF4-FFF2-40B4-BE49-F238E27FC236}">
                  <a16:creationId xmlns:a16="http://schemas.microsoft.com/office/drawing/2014/main" id="{C6F7DAB6-363B-407B-AB07-F751B5215BC6}"/>
                </a:ext>
              </a:extLst>
            </p:cNvPr>
            <p:cNvPicPr>
              <a:picLocks noChangeAspect="1"/>
            </p:cNvPicPr>
            <p:nvPr/>
          </p:nvPicPr>
          <p:blipFill>
            <a:blip r:embed="rId5"/>
            <a:stretch>
              <a:fillRect/>
            </a:stretch>
          </p:blipFill>
          <p:spPr>
            <a:xfrm>
              <a:off x="4801471" y="1985684"/>
              <a:ext cx="2492197" cy="2520199"/>
            </a:xfrm>
            <a:prstGeom prst="rect">
              <a:avLst/>
            </a:prstGeom>
          </p:spPr>
        </p:pic>
        <p:cxnSp>
          <p:nvCxnSpPr>
            <p:cNvPr id="11" name="Straight Arrow Connector 10">
              <a:extLst>
                <a:ext uri="{FF2B5EF4-FFF2-40B4-BE49-F238E27FC236}">
                  <a16:creationId xmlns:a16="http://schemas.microsoft.com/office/drawing/2014/main" id="{CA8DD6C5-8C7D-4C76-BFF3-6861AD1F4087}"/>
                </a:ext>
              </a:extLst>
            </p:cNvPr>
            <p:cNvCxnSpPr>
              <a:cxnSpLocks/>
            </p:cNvCxnSpPr>
            <p:nvPr/>
          </p:nvCxnSpPr>
          <p:spPr>
            <a:xfrm flipH="1">
              <a:off x="4100052" y="3775587"/>
              <a:ext cx="1130709"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BD2CB3-C7C7-4E6D-A201-578CB898E7C0}"/>
                </a:ext>
              </a:extLst>
            </p:cNvPr>
            <p:cNvCxnSpPr>
              <a:cxnSpLocks/>
            </p:cNvCxnSpPr>
            <p:nvPr/>
          </p:nvCxnSpPr>
          <p:spPr>
            <a:xfrm>
              <a:off x="6228737" y="3574025"/>
              <a:ext cx="17894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73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grpSp>
        <p:nvGrpSpPr>
          <p:cNvPr id="12" name="Group 11">
            <a:extLst>
              <a:ext uri="{FF2B5EF4-FFF2-40B4-BE49-F238E27FC236}">
                <a16:creationId xmlns:a16="http://schemas.microsoft.com/office/drawing/2014/main" id="{2E31FE35-ED29-4970-838B-8C3FFA596A12}"/>
              </a:ext>
            </a:extLst>
          </p:cNvPr>
          <p:cNvGrpSpPr/>
          <p:nvPr/>
        </p:nvGrpSpPr>
        <p:grpSpPr>
          <a:xfrm>
            <a:off x="531776" y="1711127"/>
            <a:ext cx="11123627" cy="4590218"/>
            <a:chOff x="590768" y="1681631"/>
            <a:chExt cx="11123627" cy="4590218"/>
          </a:xfrm>
        </p:grpSpPr>
        <p:pic>
          <p:nvPicPr>
            <p:cNvPr id="6" name="Picture 5">
              <a:extLst>
                <a:ext uri="{FF2B5EF4-FFF2-40B4-BE49-F238E27FC236}">
                  <a16:creationId xmlns:a16="http://schemas.microsoft.com/office/drawing/2014/main" id="{C4C7EE74-644F-4650-B1DD-F6357C582927}"/>
                </a:ext>
              </a:extLst>
            </p:cNvPr>
            <p:cNvPicPr>
              <a:picLocks noChangeAspect="1"/>
            </p:cNvPicPr>
            <p:nvPr/>
          </p:nvPicPr>
          <p:blipFill>
            <a:blip r:embed="rId3"/>
            <a:stretch>
              <a:fillRect/>
            </a:stretch>
          </p:blipFill>
          <p:spPr>
            <a:xfrm>
              <a:off x="590768" y="1681631"/>
              <a:ext cx="6731178" cy="4590218"/>
            </a:xfrm>
            <a:prstGeom prst="rect">
              <a:avLst/>
            </a:prstGeom>
            <a:ln w="12700">
              <a:solidFill>
                <a:srgbClr val="0070C0"/>
              </a:solidFill>
            </a:ln>
          </p:spPr>
        </p:pic>
        <p:pic>
          <p:nvPicPr>
            <p:cNvPr id="13" name="Picture 12">
              <a:extLst>
                <a:ext uri="{FF2B5EF4-FFF2-40B4-BE49-F238E27FC236}">
                  <a16:creationId xmlns:a16="http://schemas.microsoft.com/office/drawing/2014/main" id="{FEC5BF6C-C246-488A-9F1F-19899D007AB5}"/>
                </a:ext>
              </a:extLst>
            </p:cNvPr>
            <p:cNvPicPr>
              <a:picLocks noChangeAspect="1"/>
            </p:cNvPicPr>
            <p:nvPr/>
          </p:nvPicPr>
          <p:blipFill>
            <a:blip r:embed="rId4"/>
            <a:stretch>
              <a:fillRect/>
            </a:stretch>
          </p:blipFill>
          <p:spPr>
            <a:xfrm>
              <a:off x="9222198" y="1686830"/>
              <a:ext cx="2492197" cy="2520199"/>
            </a:xfrm>
            <a:prstGeom prst="rect">
              <a:avLst/>
            </a:prstGeom>
          </p:spPr>
        </p:pic>
        <p:cxnSp>
          <p:nvCxnSpPr>
            <p:cNvPr id="14" name="Straight Arrow Connector 13">
              <a:extLst>
                <a:ext uri="{FF2B5EF4-FFF2-40B4-BE49-F238E27FC236}">
                  <a16:creationId xmlns:a16="http://schemas.microsoft.com/office/drawing/2014/main" id="{6F665B35-6B97-4A3C-9063-1FFCF6B7142C}"/>
                </a:ext>
              </a:extLst>
            </p:cNvPr>
            <p:cNvCxnSpPr>
              <a:cxnSpLocks/>
            </p:cNvCxnSpPr>
            <p:nvPr/>
          </p:nvCxnSpPr>
          <p:spPr>
            <a:xfrm flipH="1">
              <a:off x="7321947" y="3893573"/>
              <a:ext cx="2303834"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276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0F5DB254-6F6A-4FCD-AE4F-08E5A036742C}"/>
              </a:ext>
            </a:extLst>
          </p:cNvPr>
          <p:cNvPicPr>
            <a:picLocks noChangeAspect="1"/>
          </p:cNvPicPr>
          <p:nvPr/>
        </p:nvPicPr>
        <p:blipFill>
          <a:blip r:embed="rId3"/>
          <a:stretch>
            <a:fillRect/>
          </a:stretch>
        </p:blipFill>
        <p:spPr>
          <a:xfrm>
            <a:off x="89817" y="2237165"/>
            <a:ext cx="3977985" cy="967824"/>
          </a:xfrm>
          <a:prstGeom prst="rect">
            <a:avLst/>
          </a:prstGeom>
        </p:spPr>
      </p:pic>
      <p:pic>
        <p:nvPicPr>
          <p:cNvPr id="11" name="Picture 10">
            <a:extLst>
              <a:ext uri="{FF2B5EF4-FFF2-40B4-BE49-F238E27FC236}">
                <a16:creationId xmlns:a16="http://schemas.microsoft.com/office/drawing/2014/main" id="{0CE6B76B-1DF0-4F40-BC96-4218624D01F0}"/>
              </a:ext>
            </a:extLst>
          </p:cNvPr>
          <p:cNvPicPr>
            <a:picLocks noChangeAspect="1"/>
          </p:cNvPicPr>
          <p:nvPr/>
        </p:nvPicPr>
        <p:blipFill>
          <a:blip r:embed="rId4"/>
          <a:stretch>
            <a:fillRect/>
          </a:stretch>
        </p:blipFill>
        <p:spPr>
          <a:xfrm>
            <a:off x="58998" y="3415413"/>
            <a:ext cx="5906012" cy="2690093"/>
          </a:xfrm>
          <a:prstGeom prst="rect">
            <a:avLst/>
          </a:prstGeom>
        </p:spPr>
      </p:pic>
      <p:pic>
        <p:nvPicPr>
          <p:cNvPr id="16" name="Picture 15">
            <a:extLst>
              <a:ext uri="{FF2B5EF4-FFF2-40B4-BE49-F238E27FC236}">
                <a16:creationId xmlns:a16="http://schemas.microsoft.com/office/drawing/2014/main" id="{678E3ED4-8A51-43CE-A5BB-FC466064AE54}"/>
              </a:ext>
            </a:extLst>
          </p:cNvPr>
          <p:cNvPicPr>
            <a:picLocks noChangeAspect="1"/>
          </p:cNvPicPr>
          <p:nvPr/>
        </p:nvPicPr>
        <p:blipFill>
          <a:blip r:embed="rId5"/>
          <a:stretch>
            <a:fillRect/>
          </a:stretch>
        </p:blipFill>
        <p:spPr>
          <a:xfrm>
            <a:off x="6243480" y="2721077"/>
            <a:ext cx="5768840" cy="2743438"/>
          </a:xfrm>
          <a:prstGeom prst="rect">
            <a:avLst/>
          </a:prstGeom>
        </p:spPr>
      </p:pic>
      <p:sp>
        <p:nvSpPr>
          <p:cNvPr id="17" name="Rectangle 16">
            <a:extLst>
              <a:ext uri="{FF2B5EF4-FFF2-40B4-BE49-F238E27FC236}">
                <a16:creationId xmlns:a16="http://schemas.microsoft.com/office/drawing/2014/main" id="{FF47D879-AC03-4031-BD58-71D05D3BABA5}"/>
              </a:ext>
            </a:extLst>
          </p:cNvPr>
          <p:cNvSpPr/>
          <p:nvPr/>
        </p:nvSpPr>
        <p:spPr>
          <a:xfrm>
            <a:off x="141005" y="166220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6865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36331" y="1456768"/>
            <a:ext cx="11314895" cy="4883128"/>
          </a:xfrm>
        </p:spPr>
        <p:txBody>
          <a:bodyPr>
            <a:noAutofit/>
          </a:bodyPr>
          <a:lstStyle/>
          <a:p>
            <a:pPr marL="342900" indent="-342900">
              <a:lnSpc>
                <a:spcPct val="100000"/>
              </a:lnSpc>
              <a:buClr>
                <a:srgbClr val="973735"/>
              </a:buClr>
              <a:buSzPct val="50000"/>
              <a:buFont typeface="Wingdings" pitchFamily="2" charset="2"/>
              <a:buChar char="u"/>
              <a:defRPr/>
            </a:pPr>
            <a:r>
              <a:rPr lang="en-US"/>
              <a:t>Overview the SOLID Principles</a:t>
            </a:r>
          </a:p>
          <a:p>
            <a:pPr marL="342900" indent="-342900">
              <a:lnSpc>
                <a:spcPct val="100000"/>
              </a:lnSpc>
              <a:buClr>
                <a:srgbClr val="973735"/>
              </a:buClr>
              <a:buSzPct val="50000"/>
              <a:buFont typeface="Wingdings" pitchFamily="2" charset="2"/>
              <a:buChar char="u"/>
              <a:defRPr/>
            </a:pPr>
            <a:r>
              <a:rPr lang="en-US"/>
              <a:t>Overview the Inversion of Control (IoC) pattern</a:t>
            </a:r>
          </a:p>
          <a:p>
            <a:pPr marL="342900" indent="-342900">
              <a:lnSpc>
                <a:spcPct val="100000"/>
              </a:lnSpc>
              <a:buClr>
                <a:srgbClr val="973735"/>
              </a:buClr>
              <a:buSzPct val="50000"/>
              <a:buFont typeface="Wingdings" pitchFamily="2" charset="2"/>
              <a:buChar char="u"/>
              <a:defRPr/>
            </a:pPr>
            <a:r>
              <a:rPr lang="en-US"/>
              <a:t>Overview the Dependency Injection (DI)</a:t>
            </a:r>
          </a:p>
          <a:p>
            <a:pPr marL="342900" indent="-342900">
              <a:lnSpc>
                <a:spcPct val="100000"/>
              </a:lnSpc>
              <a:buClr>
                <a:srgbClr val="973735"/>
              </a:buClr>
              <a:buSzPct val="50000"/>
              <a:buFont typeface="Wingdings" pitchFamily="2" charset="2"/>
              <a:buChar char="u"/>
              <a:defRPr/>
            </a:pPr>
            <a:r>
              <a:rPr lang="en-US"/>
              <a:t>Describe about Service Lifetimes in DI </a:t>
            </a:r>
          </a:p>
          <a:p>
            <a:pPr marL="342900" indent="-342900">
              <a:lnSpc>
                <a:spcPct val="100000"/>
              </a:lnSpc>
              <a:buClr>
                <a:srgbClr val="973735"/>
              </a:buClr>
              <a:buSzPct val="50000"/>
              <a:buFont typeface="Wingdings" pitchFamily="2" charset="2"/>
              <a:buChar char="u"/>
              <a:defRPr/>
            </a:pPr>
            <a:r>
              <a:rPr lang="en-US"/>
              <a:t>Describe about Dependency Injection patterns</a:t>
            </a:r>
          </a:p>
          <a:p>
            <a:pPr marL="342900" indent="-342900">
              <a:lnSpc>
                <a:spcPct val="100000"/>
              </a:lnSpc>
              <a:buClr>
                <a:srgbClr val="973735"/>
              </a:buClr>
              <a:buSzPct val="50000"/>
              <a:buFont typeface="Wingdings" pitchFamily="2" charset="2"/>
              <a:buChar char="u"/>
              <a:defRPr/>
            </a:pPr>
            <a:r>
              <a:rPr lang="en-US"/>
              <a:t>Describe about Advantages and Disa</a:t>
            </a:r>
            <a:r>
              <a:rPr lang="en-US" sz="2800">
                <a:solidFill>
                  <a:srgbClr val="111111"/>
                </a:solidFill>
                <a:latin typeface="+mj-lt"/>
              </a:rPr>
              <a:t>dvantages of DI patterns</a:t>
            </a:r>
            <a:endParaRPr lang="en-US"/>
          </a:p>
          <a:p>
            <a:pPr marL="342900" indent="-342900">
              <a:lnSpc>
                <a:spcPct val="100000"/>
              </a:lnSpc>
              <a:buClr>
                <a:srgbClr val="973735"/>
              </a:buClr>
              <a:buSzPct val="50000"/>
              <a:buFont typeface="Wingdings" pitchFamily="2" charset="2"/>
              <a:buChar char="u"/>
              <a:defRPr/>
            </a:pPr>
            <a:r>
              <a:rPr lang="en-US"/>
              <a:t>Demo about IoC pattern</a:t>
            </a:r>
          </a:p>
          <a:p>
            <a:pPr marL="342900" indent="-342900">
              <a:lnSpc>
                <a:spcPct val="100000"/>
              </a:lnSpc>
              <a:buClr>
                <a:srgbClr val="973735"/>
              </a:buClr>
              <a:buSzPct val="50000"/>
              <a:buFont typeface="Wingdings" pitchFamily="2" charset="2"/>
              <a:buChar char="u"/>
              <a:defRPr/>
            </a:pPr>
            <a:r>
              <a:rPr lang="en-US"/>
              <a:t>Demo about DI pattern: Constructor, Property, Method and Ambient Context </a:t>
            </a:r>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a:p>
          <a:p>
            <a:pPr marL="342900" indent="-342900">
              <a:lnSpc>
                <a:spcPct val="100000"/>
              </a:lnSpc>
              <a:buClr>
                <a:srgbClr val="973735"/>
              </a:buClr>
              <a:buSzPct val="50000"/>
              <a:buFont typeface="Wingdings" pitchFamily="2" charset="2"/>
              <a:buChar char="u"/>
              <a:defRPr/>
            </a:pPr>
            <a:endParaRPr lang="en-US" dirty="0"/>
          </a:p>
          <a:p>
            <a:pPr marL="342900" indent="-342900">
              <a:lnSpc>
                <a:spcPct val="100000"/>
              </a:lnSpc>
              <a:buClr>
                <a:srgbClr val="973735"/>
              </a:buClr>
              <a:buSzPct val="50000"/>
              <a:buFont typeface="Wingdings" pitchFamily="2" charset="2"/>
              <a:buChar char="u"/>
              <a:defRPr/>
            </a:pP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278411" y="703038"/>
            <a:ext cx="10806720" cy="748017"/>
          </a:xfrm>
        </p:spPr>
        <p:txBody>
          <a:bodyPr>
            <a:normAutofit/>
          </a:bodyPr>
          <a:lstStyle/>
          <a:p>
            <a:r>
              <a:rPr lang="en-US" sz="4000" b="1" dirty="0"/>
              <a:t>Objectives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Interface Segregation Principle Demo</a:t>
            </a:r>
            <a:endParaRPr lang="en-US" sz="4000" b="1" dirty="0"/>
          </a:p>
        </p:txBody>
      </p:sp>
      <p:pic>
        <p:nvPicPr>
          <p:cNvPr id="5" name="Picture 4">
            <a:extLst>
              <a:ext uri="{FF2B5EF4-FFF2-40B4-BE49-F238E27FC236}">
                <a16:creationId xmlns:a16="http://schemas.microsoft.com/office/drawing/2014/main" id="{6398114F-682D-43FD-9513-676BE475481D}"/>
              </a:ext>
            </a:extLst>
          </p:cNvPr>
          <p:cNvPicPr>
            <a:picLocks noChangeAspect="1"/>
          </p:cNvPicPr>
          <p:nvPr/>
        </p:nvPicPr>
        <p:blipFill>
          <a:blip r:embed="rId3"/>
          <a:stretch>
            <a:fillRect/>
          </a:stretch>
        </p:blipFill>
        <p:spPr>
          <a:xfrm>
            <a:off x="1190625" y="1364264"/>
            <a:ext cx="9810750" cy="5086350"/>
          </a:xfrm>
          <a:prstGeom prst="rect">
            <a:avLst/>
          </a:prstGeom>
        </p:spPr>
      </p:pic>
    </p:spTree>
    <p:extLst>
      <p:ext uri="{BB962C8B-B14F-4D97-AF65-F5344CB8AC3E}">
        <p14:creationId xmlns:p14="http://schemas.microsoft.com/office/powerpoint/2010/main" val="263074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Dependency Inversion Principle (DIP)</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51205"/>
            <a:ext cx="12255053" cy="176971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High-level modules should not depend on low-level modules. Both should depend on the abstraction</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i="1">
                <a:solidFill>
                  <a:srgbClr val="111111"/>
                </a:solidFill>
                <a:latin typeface="+mj-lt"/>
              </a:rPr>
              <a:t>Abstractions should not depend on details. Details should depend on abstractions</a:t>
            </a:r>
          </a:p>
        </p:txBody>
      </p:sp>
      <p:sp>
        <p:nvSpPr>
          <p:cNvPr id="16" name="TextBox 15">
            <a:extLst>
              <a:ext uri="{FF2B5EF4-FFF2-40B4-BE49-F238E27FC236}">
                <a16:creationId xmlns:a16="http://schemas.microsoft.com/office/drawing/2014/main" id="{2B13E487-B1B5-4A75-8E89-934C6C3A1D0F}"/>
              </a:ext>
            </a:extLst>
          </p:cNvPr>
          <p:cNvSpPr txBox="1"/>
          <p:nvPr/>
        </p:nvSpPr>
        <p:spPr>
          <a:xfrm>
            <a:off x="-64573" y="4817424"/>
            <a:ext cx="12246741" cy="169277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Notification depends on Email, creating an instance in its constructor. This kind of interaction is said to be </a:t>
            </a:r>
            <a:r>
              <a:rPr lang="en-US" sz="2600" b="1" i="1">
                <a:solidFill>
                  <a:srgbClr val="111111"/>
                </a:solidFill>
                <a:latin typeface="+mj-lt"/>
              </a:rPr>
              <a:t>tightly coupled</a:t>
            </a:r>
            <a:r>
              <a:rPr lang="en-US" sz="2600">
                <a:solidFill>
                  <a:srgbClr val="111111"/>
                </a:solidFill>
                <a:latin typeface="+mj-lt"/>
              </a:rPr>
              <a:t>. If we want to send other types of notification as well, we have to modify the way the Notification class is implemented</a:t>
            </a:r>
          </a:p>
        </p:txBody>
      </p:sp>
      <p:pic>
        <p:nvPicPr>
          <p:cNvPr id="19" name="Picture 18">
            <a:extLst>
              <a:ext uri="{FF2B5EF4-FFF2-40B4-BE49-F238E27FC236}">
                <a16:creationId xmlns:a16="http://schemas.microsoft.com/office/drawing/2014/main" id="{643171CA-965A-4098-A543-514B77662362}"/>
              </a:ext>
            </a:extLst>
          </p:cNvPr>
          <p:cNvPicPr>
            <a:picLocks noChangeAspect="1"/>
          </p:cNvPicPr>
          <p:nvPr/>
        </p:nvPicPr>
        <p:blipFill>
          <a:blip r:embed="rId3"/>
          <a:stretch>
            <a:fillRect/>
          </a:stretch>
        </p:blipFill>
        <p:spPr>
          <a:xfrm>
            <a:off x="2739999" y="2860266"/>
            <a:ext cx="6905446" cy="1957158"/>
          </a:xfrm>
          <a:prstGeom prst="rect">
            <a:avLst/>
          </a:prstGeom>
          <a:ln w="12700">
            <a:solidFill>
              <a:schemeClr val="accent1"/>
            </a:solidFill>
          </a:ln>
        </p:spPr>
      </p:pic>
    </p:spTree>
    <p:extLst>
      <p:ext uri="{BB962C8B-B14F-4D97-AF65-F5344CB8AC3E}">
        <p14:creationId xmlns:p14="http://schemas.microsoft.com/office/powerpoint/2010/main" val="336324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22</a:t>
            </a:fld>
            <a:endParaRPr lang="en-US"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293926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Inversion of Control (IoC) is a design principle. As the name suggests, it is used to invert different kinds of controls in object-oriented design to achieve loose coupling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controls refer to any additional responsibilities a class has, other than its main responsibility. This include control over the flow of an application, and control over the flow of an object creation or dependent object creation and binding</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IoC principle helps in designing loosely coupled classes which make them testable, maintainable and extensible</a:t>
            </a:r>
          </a:p>
        </p:txBody>
      </p:sp>
      <p:pic>
        <p:nvPicPr>
          <p:cNvPr id="9" name="Picture 8">
            <a:extLst>
              <a:ext uri="{FF2B5EF4-FFF2-40B4-BE49-F238E27FC236}">
                <a16:creationId xmlns:a16="http://schemas.microsoft.com/office/drawing/2014/main" id="{8459678D-209B-4DB1-BEA5-84ED438F36B7}"/>
              </a:ext>
            </a:extLst>
          </p:cNvPr>
          <p:cNvPicPr>
            <a:picLocks noChangeAspect="1"/>
          </p:cNvPicPr>
          <p:nvPr/>
        </p:nvPicPr>
        <p:blipFill>
          <a:blip r:embed="rId3"/>
          <a:stretch>
            <a:fillRect/>
          </a:stretch>
        </p:blipFill>
        <p:spPr>
          <a:xfrm>
            <a:off x="5648257" y="4167752"/>
            <a:ext cx="6508733" cy="2301869"/>
          </a:xfrm>
          <a:prstGeom prst="rect">
            <a:avLst/>
          </a:prstGeom>
        </p:spPr>
      </p:pic>
      <p:sp>
        <p:nvSpPr>
          <p:cNvPr id="8" name="TextBox 7">
            <a:extLst>
              <a:ext uri="{FF2B5EF4-FFF2-40B4-BE49-F238E27FC236}">
                <a16:creationId xmlns:a16="http://schemas.microsoft.com/office/drawing/2014/main" id="{BBD642C9-09B0-4A19-959D-9B0A55DCD82D}"/>
              </a:ext>
            </a:extLst>
          </p:cNvPr>
          <p:cNvSpPr txBox="1"/>
          <p:nvPr/>
        </p:nvSpPr>
        <p:spPr>
          <a:xfrm>
            <a:off x="-39328" y="4275911"/>
            <a:ext cx="5593583" cy="2015936"/>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The DIP is a principle or set of rules kind of theory. On the other hand, Inversion of Control is a </a:t>
            </a:r>
            <a:r>
              <a:rPr lang="en-US" sz="2500" b="1">
                <a:solidFill>
                  <a:srgbClr val="111111"/>
                </a:solidFill>
                <a:latin typeface="+mj-lt"/>
              </a:rPr>
              <a:t>pattern</a:t>
            </a:r>
            <a:r>
              <a:rPr lang="en-US" sz="2500">
                <a:solidFill>
                  <a:srgbClr val="111111"/>
                </a:solidFill>
                <a:latin typeface="+mj-lt"/>
              </a:rPr>
              <a:t> of well-defined steps we can follow to make our code DIP friendly</a:t>
            </a:r>
          </a:p>
        </p:txBody>
      </p:sp>
      <p:sp>
        <p:nvSpPr>
          <p:cNvPr id="10" name="Title 1">
            <a:extLst>
              <a:ext uri="{FF2B5EF4-FFF2-40B4-BE49-F238E27FC236}">
                <a16:creationId xmlns:a16="http://schemas.microsoft.com/office/drawing/2014/main" id="{81B1234B-BFEF-4AD3-B2E5-5B9FFB7624D0}"/>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Tree>
    <p:extLst>
      <p:ext uri="{BB962C8B-B14F-4D97-AF65-F5344CB8AC3E}">
        <p14:creationId xmlns:p14="http://schemas.microsoft.com/office/powerpoint/2010/main" val="226464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404074"/>
            <a:ext cx="6680162" cy="5047536"/>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direction of dependency within the application should be in the direction of abstraction, not implementation details. Most applications are written such that compile-time dependency flows in the direction of runtime execution, producing a direct dependency graph</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That is, if class A calls a method of class B and class B calls a method of class C, then at compile time class A will depend on class B, and class B will depend on class C, as shown in the figure</a:t>
            </a:r>
          </a:p>
        </p:txBody>
      </p:sp>
      <p:pic>
        <p:nvPicPr>
          <p:cNvPr id="1026" name="Picture 2" descr="Direct dependency graph">
            <a:extLst>
              <a:ext uri="{FF2B5EF4-FFF2-40B4-BE49-F238E27FC236}">
                <a16:creationId xmlns:a16="http://schemas.microsoft.com/office/drawing/2014/main" id="{40A74FD8-0E75-4F2D-B7BA-D4A4ED6B0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607" y="1566983"/>
            <a:ext cx="5456573" cy="488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2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Inversion of Control (IoC)</a:t>
            </a:r>
            <a:endParaRPr lang="en-US" sz="4000" b="1" dirty="0"/>
          </a:p>
        </p:txBody>
      </p:sp>
      <p:sp>
        <p:nvSpPr>
          <p:cNvPr id="7" name="TextBox 6">
            <a:extLst>
              <a:ext uri="{FF2B5EF4-FFF2-40B4-BE49-F238E27FC236}">
                <a16:creationId xmlns:a16="http://schemas.microsoft.com/office/drawing/2014/main" id="{5A4F3DB6-FC75-42B7-8DE6-75BDA2D3F943}"/>
              </a:ext>
            </a:extLst>
          </p:cNvPr>
          <p:cNvSpPr txBox="1"/>
          <p:nvPr/>
        </p:nvSpPr>
        <p:spPr>
          <a:xfrm>
            <a:off x="-78657" y="1425113"/>
            <a:ext cx="6892359" cy="4970591"/>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Applying the </a:t>
            </a:r>
            <a:r>
              <a:rPr lang="en-US" sz="2600" b="1">
                <a:solidFill>
                  <a:srgbClr val="111111"/>
                </a:solidFill>
                <a:latin typeface="+mj-lt"/>
              </a:rPr>
              <a:t>Dependency Inversion Principle (DIP)</a:t>
            </a:r>
            <a:r>
              <a:rPr lang="en-US" sz="2600">
                <a:solidFill>
                  <a:srgbClr val="111111"/>
                </a:solidFill>
                <a:latin typeface="+mj-lt"/>
              </a:rPr>
              <a:t> allows A to call methods on an abstraction that B implements, making it possible for A to call B at runtime, but for B to depend on an interface controlled by A at compile time (thus, inverting the typical compile-time dependency)</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At run time, the flow of program execution remains unchanged, but the introduction of interfaces means that different implementations of these interfaces can easily be plugged in</a:t>
            </a:r>
          </a:p>
        </p:txBody>
      </p:sp>
      <p:grpSp>
        <p:nvGrpSpPr>
          <p:cNvPr id="2" name="Group 1">
            <a:extLst>
              <a:ext uri="{FF2B5EF4-FFF2-40B4-BE49-F238E27FC236}">
                <a16:creationId xmlns:a16="http://schemas.microsoft.com/office/drawing/2014/main" id="{8AD6F12E-95EB-441E-A4D3-F5F8C2A7E6E8}"/>
              </a:ext>
            </a:extLst>
          </p:cNvPr>
          <p:cNvGrpSpPr/>
          <p:nvPr/>
        </p:nvGrpSpPr>
        <p:grpSpPr>
          <a:xfrm>
            <a:off x="6813702" y="1605432"/>
            <a:ext cx="5247167" cy="4099421"/>
            <a:chOff x="6794040" y="1691779"/>
            <a:chExt cx="5247167" cy="3927653"/>
          </a:xfrm>
        </p:grpSpPr>
        <p:pic>
          <p:nvPicPr>
            <p:cNvPr id="8" name="Picture 7">
              <a:extLst>
                <a:ext uri="{FF2B5EF4-FFF2-40B4-BE49-F238E27FC236}">
                  <a16:creationId xmlns:a16="http://schemas.microsoft.com/office/drawing/2014/main" id="{DD0F8A5F-ABE2-45F7-A3BE-82B2C27218AB}"/>
                </a:ext>
              </a:extLst>
            </p:cNvPr>
            <p:cNvPicPr>
              <a:picLocks noChangeAspect="1"/>
            </p:cNvPicPr>
            <p:nvPr/>
          </p:nvPicPr>
          <p:blipFill>
            <a:blip r:embed="rId3"/>
            <a:stretch>
              <a:fillRect/>
            </a:stretch>
          </p:blipFill>
          <p:spPr>
            <a:xfrm>
              <a:off x="6794040" y="1691779"/>
              <a:ext cx="3391282" cy="3927653"/>
            </a:xfrm>
            <a:prstGeom prst="rect">
              <a:avLst/>
            </a:prstGeom>
          </p:spPr>
        </p:pic>
        <p:pic>
          <p:nvPicPr>
            <p:cNvPr id="11" name="Picture 10">
              <a:extLst>
                <a:ext uri="{FF2B5EF4-FFF2-40B4-BE49-F238E27FC236}">
                  <a16:creationId xmlns:a16="http://schemas.microsoft.com/office/drawing/2014/main" id="{A391AE5B-BBAD-4C5E-9817-305DF5E59BCE}"/>
                </a:ext>
              </a:extLst>
            </p:cNvPr>
            <p:cNvPicPr>
              <a:picLocks noChangeAspect="1"/>
            </p:cNvPicPr>
            <p:nvPr/>
          </p:nvPicPr>
          <p:blipFill>
            <a:blip r:embed="rId4"/>
            <a:stretch>
              <a:fillRect/>
            </a:stretch>
          </p:blipFill>
          <p:spPr>
            <a:xfrm>
              <a:off x="10264720" y="2290591"/>
              <a:ext cx="1776487" cy="3328841"/>
            </a:xfrm>
            <a:prstGeom prst="rect">
              <a:avLst/>
            </a:prstGeom>
          </p:spPr>
        </p:pic>
      </p:grpSp>
    </p:spTree>
    <p:extLst>
      <p:ext uri="{BB962C8B-B14F-4D97-AF65-F5344CB8AC3E}">
        <p14:creationId xmlns:p14="http://schemas.microsoft.com/office/powerpoint/2010/main" val="2090658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25</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19" name="Group 18">
            <a:extLst>
              <a:ext uri="{FF2B5EF4-FFF2-40B4-BE49-F238E27FC236}">
                <a16:creationId xmlns:a16="http://schemas.microsoft.com/office/drawing/2014/main" id="{C71E367A-8D71-407F-916E-86B2A73F77CD}"/>
              </a:ext>
            </a:extLst>
          </p:cNvPr>
          <p:cNvGrpSpPr/>
          <p:nvPr/>
        </p:nvGrpSpPr>
        <p:grpSpPr>
          <a:xfrm>
            <a:off x="82016" y="1313459"/>
            <a:ext cx="12027968" cy="3748415"/>
            <a:chOff x="82016" y="1313459"/>
            <a:chExt cx="12027968" cy="3748415"/>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4365524" y="1313459"/>
              <a:ext cx="2326887" cy="2363822"/>
            </a:xfrm>
            <a:prstGeom prst="rect">
              <a:avLst/>
            </a:prstGeom>
          </p:spPr>
        </p:pic>
        <p:sp>
          <p:nvSpPr>
            <p:cNvPr id="10" name="TextBox 9">
              <a:extLst>
                <a:ext uri="{FF2B5EF4-FFF2-40B4-BE49-F238E27FC236}">
                  <a16:creationId xmlns:a16="http://schemas.microsoft.com/office/drawing/2014/main" id="{1FCAF447-D88C-4A6C-9DAD-186052C5DCD8}"/>
                </a:ext>
              </a:extLst>
            </p:cNvPr>
            <p:cNvSpPr txBox="1"/>
            <p:nvPr/>
          </p:nvSpPr>
          <p:spPr>
            <a:xfrm>
              <a:off x="82016" y="1944368"/>
              <a:ext cx="3351901" cy="3108543"/>
            </a:xfrm>
            <a:prstGeom prst="rect">
              <a:avLst/>
            </a:prstGeom>
            <a:noFill/>
            <a:ln w="12700">
              <a:solidFill>
                <a:srgbClr val="0070C0"/>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"1"</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"Jurassic Park"</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"3"</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"ID"</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"Spider-Man"</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"OscarNominations"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"2"</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"OscarWins"</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"0"</a:t>
              </a:r>
              <a:endParaRPr lang="en-US" sz="1400">
                <a:solidFill>
                  <a:srgbClr val="000000"/>
                </a:solidFill>
                <a:latin typeface="Consolas" panose="020B0609020204030204" pitchFamily="49" charset="0"/>
              </a:endParaRP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endParaRPr lang="en-US" sz="1400"/>
            </a:p>
          </p:txBody>
        </p:sp>
        <p:sp>
          <p:nvSpPr>
            <p:cNvPr id="12" name="TextBox 11">
              <a:extLst>
                <a:ext uri="{FF2B5EF4-FFF2-40B4-BE49-F238E27FC236}">
                  <a16:creationId xmlns:a16="http://schemas.microsoft.com/office/drawing/2014/main" id="{AEBB6CF5-901F-4B43-A97E-2F3A99B6D1EB}"/>
                </a:ext>
              </a:extLst>
            </p:cNvPr>
            <p:cNvSpPr txBox="1"/>
            <p:nvPr/>
          </p:nvSpPr>
          <p:spPr>
            <a:xfrm>
              <a:off x="7520778" y="1953331"/>
              <a:ext cx="4589206" cy="3108543"/>
            </a:xfrm>
            <a:prstGeom prst="rect">
              <a:avLst/>
            </a:prstGeom>
            <a:noFill/>
            <a:ln w="12700">
              <a:solidFill>
                <a:srgbClr val="0070C0"/>
              </a:solidFill>
            </a:ln>
          </p:spPr>
          <p:txBody>
            <a:bodyPr wrap="square">
              <a:spAutoFit/>
            </a:bodyPr>
            <a:lstStyle/>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King Kong</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4</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3</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5</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ID</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Superman Returns</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Title</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1</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OscarNominations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r>
                <a:rPr lang="en-US" sz="1400">
                  <a:solidFill>
                    <a:srgbClr val="000000"/>
                  </a:solidFill>
                  <a:latin typeface="Consolas" panose="020B0609020204030204" pitchFamily="49" charset="0"/>
                </a:rPr>
                <a:t>0</a:t>
              </a:r>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OscarWins</a:t>
              </a:r>
              <a:r>
                <a:rPr lang="en-US" sz="1400">
                  <a:solidFill>
                    <a:srgbClr val="0000FF"/>
                  </a:solidFill>
                  <a:latin typeface="Consolas" panose="020B0609020204030204" pitchFamily="49" charset="0"/>
                </a:rPr>
                <a:t>&gt;</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  &lt;/</a:t>
              </a:r>
              <a:r>
                <a:rPr lang="en-US" sz="1400">
                  <a:solidFill>
                    <a:srgbClr val="A31515"/>
                  </a:solidFill>
                  <a:latin typeface="Consolas" panose="020B0609020204030204" pitchFamily="49" charset="0"/>
                </a:rPr>
                <a:t>Movie</a:t>
              </a:r>
              <a:r>
                <a:rPr lang="en-US" sz="1400">
                  <a:solidFill>
                    <a:srgbClr val="0000FF"/>
                  </a:solidFill>
                  <a:latin typeface="Consolas" panose="020B0609020204030204" pitchFamily="49" charset="0"/>
                </a:rPr>
                <a:t>&gt;    </a:t>
              </a:r>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&lt;/</a:t>
              </a:r>
              <a:r>
                <a:rPr lang="en-US" sz="1400">
                  <a:solidFill>
                    <a:srgbClr val="A31515"/>
                  </a:solidFill>
                  <a:latin typeface="Consolas" panose="020B0609020204030204" pitchFamily="49" charset="0"/>
                </a:rPr>
                <a:t>Movies</a:t>
              </a:r>
              <a:r>
                <a:rPr lang="en-US" sz="1400">
                  <a:solidFill>
                    <a:srgbClr val="0000FF"/>
                  </a:solidFill>
                  <a:latin typeface="Consolas" panose="020B0609020204030204" pitchFamily="49" charset="0"/>
                </a:rPr>
                <a:t>&gt;</a:t>
              </a:r>
              <a:endParaRPr lang="en-US" sz="1400"/>
            </a:p>
          </p:txBody>
        </p:sp>
        <p:cxnSp>
          <p:nvCxnSpPr>
            <p:cNvPr id="13" name="Straight Arrow Connector 12">
              <a:extLst>
                <a:ext uri="{FF2B5EF4-FFF2-40B4-BE49-F238E27FC236}">
                  <a16:creationId xmlns:a16="http://schemas.microsoft.com/office/drawing/2014/main" id="{65C97ADE-3E87-41DA-9E96-59F5665F305E}"/>
                </a:ext>
              </a:extLst>
            </p:cNvPr>
            <p:cNvCxnSpPr>
              <a:cxnSpLocks/>
            </p:cNvCxnSpPr>
            <p:nvPr/>
          </p:nvCxnSpPr>
          <p:spPr>
            <a:xfrm flipH="1">
              <a:off x="3433917" y="2094271"/>
              <a:ext cx="1688689" cy="53094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6C7ACD8-48FC-437E-8C1D-449A8AB07847}"/>
                </a:ext>
              </a:extLst>
            </p:cNvPr>
            <p:cNvCxnSpPr>
              <a:cxnSpLocks/>
            </p:cNvCxnSpPr>
            <p:nvPr/>
          </p:nvCxnSpPr>
          <p:spPr>
            <a:xfrm>
              <a:off x="6194323" y="2308122"/>
              <a:ext cx="1326455" cy="4744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3992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26</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40" name="Group 39">
            <a:extLst>
              <a:ext uri="{FF2B5EF4-FFF2-40B4-BE49-F238E27FC236}">
                <a16:creationId xmlns:a16="http://schemas.microsoft.com/office/drawing/2014/main" id="{5DE70A33-0025-4566-87F2-63D880E0EAF3}"/>
              </a:ext>
            </a:extLst>
          </p:cNvPr>
          <p:cNvGrpSpPr/>
          <p:nvPr/>
        </p:nvGrpSpPr>
        <p:grpSpPr>
          <a:xfrm>
            <a:off x="534412" y="1458779"/>
            <a:ext cx="11198941" cy="4957394"/>
            <a:chOff x="396764" y="1458779"/>
            <a:chExt cx="11198941" cy="4957394"/>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7906303" y="1458779"/>
              <a:ext cx="2326887" cy="2363822"/>
            </a:xfrm>
            <a:prstGeom prst="rect">
              <a:avLst/>
            </a:prstGeom>
          </p:spPr>
        </p:pic>
        <p:pic>
          <p:nvPicPr>
            <p:cNvPr id="3" name="Picture 2">
              <a:extLst>
                <a:ext uri="{FF2B5EF4-FFF2-40B4-BE49-F238E27FC236}">
                  <a16:creationId xmlns:a16="http://schemas.microsoft.com/office/drawing/2014/main" id="{BAF454C5-98F4-4DD9-9FC1-3611F180BBEF}"/>
                </a:ext>
              </a:extLst>
            </p:cNvPr>
            <p:cNvPicPr>
              <a:picLocks noChangeAspect="1"/>
            </p:cNvPicPr>
            <p:nvPr/>
          </p:nvPicPr>
          <p:blipFill>
            <a:blip r:embed="rId3"/>
            <a:stretch>
              <a:fillRect/>
            </a:stretch>
          </p:blipFill>
          <p:spPr>
            <a:xfrm>
              <a:off x="396764" y="1561507"/>
              <a:ext cx="3543607" cy="1234547"/>
            </a:xfrm>
            <a:prstGeom prst="rect">
              <a:avLst/>
            </a:prstGeom>
            <a:ln w="12700">
              <a:solidFill>
                <a:srgbClr val="0070C0"/>
              </a:solidFill>
            </a:ln>
          </p:spPr>
        </p:pic>
        <p:pic>
          <p:nvPicPr>
            <p:cNvPr id="9" name="Picture 8">
              <a:extLst>
                <a:ext uri="{FF2B5EF4-FFF2-40B4-BE49-F238E27FC236}">
                  <a16:creationId xmlns:a16="http://schemas.microsoft.com/office/drawing/2014/main" id="{810D9E9F-18EE-41D7-BE33-CDB5778060AC}"/>
                </a:ext>
              </a:extLst>
            </p:cNvPr>
            <p:cNvPicPr>
              <a:picLocks noChangeAspect="1"/>
            </p:cNvPicPr>
            <p:nvPr/>
          </p:nvPicPr>
          <p:blipFill>
            <a:blip r:embed="rId4"/>
            <a:stretch>
              <a:fillRect/>
            </a:stretch>
          </p:blipFill>
          <p:spPr>
            <a:xfrm>
              <a:off x="396764" y="3952261"/>
              <a:ext cx="4647301" cy="1646201"/>
            </a:xfrm>
            <a:prstGeom prst="rect">
              <a:avLst/>
            </a:prstGeom>
            <a:ln w="12700">
              <a:solidFill>
                <a:srgbClr val="0070C0"/>
              </a:solidFill>
            </a:ln>
          </p:spPr>
        </p:pic>
        <p:pic>
          <p:nvPicPr>
            <p:cNvPr id="14" name="Picture 13">
              <a:extLst>
                <a:ext uri="{FF2B5EF4-FFF2-40B4-BE49-F238E27FC236}">
                  <a16:creationId xmlns:a16="http://schemas.microsoft.com/office/drawing/2014/main" id="{1547DA71-F069-49EF-9E6F-408FF5709399}"/>
                </a:ext>
              </a:extLst>
            </p:cNvPr>
            <p:cNvPicPr>
              <a:picLocks noChangeAspect="1"/>
            </p:cNvPicPr>
            <p:nvPr/>
          </p:nvPicPr>
          <p:blipFill>
            <a:blip r:embed="rId5"/>
            <a:stretch>
              <a:fillRect/>
            </a:stretch>
          </p:blipFill>
          <p:spPr>
            <a:xfrm>
              <a:off x="5776415" y="3952261"/>
              <a:ext cx="5819290" cy="2463912"/>
            </a:xfrm>
            <a:prstGeom prst="rect">
              <a:avLst/>
            </a:prstGeom>
            <a:ln w="12700">
              <a:solidFill>
                <a:srgbClr val="0070C0"/>
              </a:solidFill>
            </a:ln>
          </p:spPr>
        </p:pic>
        <p:cxnSp>
          <p:nvCxnSpPr>
            <p:cNvPr id="21" name="Straight Arrow Connector 20">
              <a:extLst>
                <a:ext uri="{FF2B5EF4-FFF2-40B4-BE49-F238E27FC236}">
                  <a16:creationId xmlns:a16="http://schemas.microsoft.com/office/drawing/2014/main" id="{983D5A0C-EE4F-4E0D-80D2-CA1D79782D45}"/>
                </a:ext>
              </a:extLst>
            </p:cNvPr>
            <p:cNvCxnSpPr>
              <a:cxnSpLocks/>
            </p:cNvCxnSpPr>
            <p:nvPr/>
          </p:nvCxnSpPr>
          <p:spPr>
            <a:xfrm flipH="1" flipV="1">
              <a:off x="3940373" y="2139012"/>
              <a:ext cx="4745687" cy="6802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4407312" y="3274142"/>
              <a:ext cx="4278748" cy="65493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17FAA48-9A73-498E-BEFA-E772AA2A5838}"/>
                </a:ext>
              </a:extLst>
            </p:cNvPr>
            <p:cNvCxnSpPr>
              <a:cxnSpLocks/>
            </p:cNvCxnSpPr>
            <p:nvPr/>
          </p:nvCxnSpPr>
          <p:spPr>
            <a:xfrm>
              <a:off x="10137058" y="3077497"/>
              <a:ext cx="1052052" cy="874764"/>
            </a:xfrm>
            <a:prstGeom prst="bentConnector3">
              <a:avLst>
                <a:gd name="adj1" fmla="val 9953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633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27</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grpSp>
        <p:nvGrpSpPr>
          <p:cNvPr id="26" name="Group 25">
            <a:extLst>
              <a:ext uri="{FF2B5EF4-FFF2-40B4-BE49-F238E27FC236}">
                <a16:creationId xmlns:a16="http://schemas.microsoft.com/office/drawing/2014/main" id="{D73955B6-CBFA-4E85-9BDD-2C4693B68D98}"/>
              </a:ext>
            </a:extLst>
          </p:cNvPr>
          <p:cNvGrpSpPr/>
          <p:nvPr/>
        </p:nvGrpSpPr>
        <p:grpSpPr>
          <a:xfrm>
            <a:off x="907024" y="1632400"/>
            <a:ext cx="10279758" cy="4155006"/>
            <a:chOff x="838200" y="1524247"/>
            <a:chExt cx="10279758" cy="4155006"/>
          </a:xfrm>
        </p:grpSpPr>
        <p:pic>
          <p:nvPicPr>
            <p:cNvPr id="8" name="Picture 7">
              <a:extLst>
                <a:ext uri="{FF2B5EF4-FFF2-40B4-BE49-F238E27FC236}">
                  <a16:creationId xmlns:a16="http://schemas.microsoft.com/office/drawing/2014/main" id="{66A81595-B54B-49EE-A90D-CE3395592E3B}"/>
                </a:ext>
              </a:extLst>
            </p:cNvPr>
            <p:cNvPicPr>
              <a:picLocks noChangeAspect="1"/>
            </p:cNvPicPr>
            <p:nvPr/>
          </p:nvPicPr>
          <p:blipFill>
            <a:blip r:embed="rId2"/>
            <a:stretch>
              <a:fillRect/>
            </a:stretch>
          </p:blipFill>
          <p:spPr>
            <a:xfrm>
              <a:off x="8791071" y="1524247"/>
              <a:ext cx="2326887" cy="2363822"/>
            </a:xfrm>
            <a:prstGeom prst="rect">
              <a:avLst/>
            </a:prstGeom>
          </p:spPr>
        </p:pic>
        <p:cxnSp>
          <p:nvCxnSpPr>
            <p:cNvPr id="23" name="Straight Arrow Connector 22">
              <a:extLst>
                <a:ext uri="{FF2B5EF4-FFF2-40B4-BE49-F238E27FC236}">
                  <a16:creationId xmlns:a16="http://schemas.microsoft.com/office/drawing/2014/main" id="{93C0E491-6A06-43D0-A26E-EB0EA3B5C2AD}"/>
                </a:ext>
              </a:extLst>
            </p:cNvPr>
            <p:cNvCxnSpPr>
              <a:cxnSpLocks/>
            </p:cNvCxnSpPr>
            <p:nvPr/>
          </p:nvCxnSpPr>
          <p:spPr>
            <a:xfrm flipH="1">
              <a:off x="7323382" y="3559277"/>
              <a:ext cx="190910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F56E744-0D28-4B3C-92F4-B44BE52C8A96}"/>
                </a:ext>
              </a:extLst>
            </p:cNvPr>
            <p:cNvPicPr>
              <a:picLocks noChangeAspect="1"/>
            </p:cNvPicPr>
            <p:nvPr/>
          </p:nvPicPr>
          <p:blipFill>
            <a:blip r:embed="rId3"/>
            <a:stretch>
              <a:fillRect/>
            </a:stretch>
          </p:blipFill>
          <p:spPr>
            <a:xfrm>
              <a:off x="838200" y="1564096"/>
              <a:ext cx="6485182" cy="4115157"/>
            </a:xfrm>
            <a:prstGeom prst="rect">
              <a:avLst/>
            </a:prstGeom>
            <a:ln w="12700">
              <a:solidFill>
                <a:srgbClr val="0070C0"/>
              </a:solidFill>
            </a:ln>
          </p:spPr>
        </p:pic>
      </p:grpSp>
    </p:spTree>
    <p:extLst>
      <p:ext uri="{BB962C8B-B14F-4D97-AF65-F5344CB8AC3E}">
        <p14:creationId xmlns:p14="http://schemas.microsoft.com/office/powerpoint/2010/main" val="213187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C031A6-4DCA-4BBD-8157-B759D1239BC4}"/>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BD947B78-7E7A-4022-92AF-65FBBDADDD05}"/>
              </a:ext>
            </a:extLst>
          </p:cNvPr>
          <p:cNvSpPr>
            <a:spLocks noGrp="1"/>
          </p:cNvSpPr>
          <p:nvPr>
            <p:ph type="sldNum" sz="quarter" idx="12"/>
          </p:nvPr>
        </p:nvSpPr>
        <p:spPr/>
        <p:txBody>
          <a:bodyPr/>
          <a:lstStyle/>
          <a:p>
            <a:fld id="{CC0149FD-98BB-4821-915B-09C9BFE4B727}" type="slidenum">
              <a:rPr lang="en-US" smtClean="0"/>
              <a:pPr/>
              <a:t>28</a:t>
            </a:fld>
            <a:endParaRPr lang="en-US" dirty="0"/>
          </a:p>
        </p:txBody>
      </p:sp>
      <p:sp>
        <p:nvSpPr>
          <p:cNvPr id="6" name="Title 1">
            <a:extLst>
              <a:ext uri="{FF2B5EF4-FFF2-40B4-BE49-F238E27FC236}">
                <a16:creationId xmlns:a16="http://schemas.microsoft.com/office/drawing/2014/main" id="{1799429C-9336-4481-992D-727AC8323992}"/>
              </a:ext>
            </a:extLst>
          </p:cNvPr>
          <p:cNvSpPr>
            <a:spLocks noGrp="1"/>
          </p:cNvSpPr>
          <p:nvPr>
            <p:ph type="title"/>
          </p:nvPr>
        </p:nvSpPr>
        <p:spPr>
          <a:xfrm>
            <a:off x="396764" y="720006"/>
            <a:ext cx="11154104" cy="575433"/>
          </a:xfrm>
        </p:spPr>
        <p:txBody>
          <a:bodyPr>
            <a:noAutofit/>
          </a:bodyPr>
          <a:lstStyle/>
          <a:p>
            <a:r>
              <a:rPr lang="en-US" sz="4000" b="1"/>
              <a:t>IoC Pattern Demo</a:t>
            </a:r>
            <a:endParaRPr lang="en-US" sz="4000" b="1" dirty="0"/>
          </a:p>
        </p:txBody>
      </p:sp>
      <p:pic>
        <p:nvPicPr>
          <p:cNvPr id="9" name="Picture 8">
            <a:extLst>
              <a:ext uri="{FF2B5EF4-FFF2-40B4-BE49-F238E27FC236}">
                <a16:creationId xmlns:a16="http://schemas.microsoft.com/office/drawing/2014/main" id="{0B6A1E10-954D-4104-B067-821AD3D11E47}"/>
              </a:ext>
            </a:extLst>
          </p:cNvPr>
          <p:cNvPicPr>
            <a:picLocks noChangeAspect="1"/>
          </p:cNvPicPr>
          <p:nvPr/>
        </p:nvPicPr>
        <p:blipFill>
          <a:blip r:embed="rId2"/>
          <a:stretch>
            <a:fillRect/>
          </a:stretch>
        </p:blipFill>
        <p:spPr>
          <a:xfrm>
            <a:off x="5096106" y="1376514"/>
            <a:ext cx="7056566" cy="3854246"/>
          </a:xfrm>
          <a:prstGeom prst="rect">
            <a:avLst/>
          </a:prstGeom>
          <a:ln w="12700">
            <a:noFill/>
          </a:ln>
        </p:spPr>
      </p:pic>
      <p:sp>
        <p:nvSpPr>
          <p:cNvPr id="13" name="Rectangle 12">
            <a:extLst>
              <a:ext uri="{FF2B5EF4-FFF2-40B4-BE49-F238E27FC236}">
                <a16:creationId xmlns:a16="http://schemas.microsoft.com/office/drawing/2014/main" id="{0F269CE7-6AAD-41A7-8056-1A0F37CAB5E7}"/>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pic>
        <p:nvPicPr>
          <p:cNvPr id="11" name="Picture 10">
            <a:extLst>
              <a:ext uri="{FF2B5EF4-FFF2-40B4-BE49-F238E27FC236}">
                <a16:creationId xmlns:a16="http://schemas.microsoft.com/office/drawing/2014/main" id="{6497D437-D2AB-4FF5-B4D5-D1D7B1D4AA42}"/>
              </a:ext>
            </a:extLst>
          </p:cNvPr>
          <p:cNvPicPr>
            <a:picLocks noChangeAspect="1"/>
          </p:cNvPicPr>
          <p:nvPr/>
        </p:nvPicPr>
        <p:blipFill>
          <a:blip r:embed="rId3"/>
          <a:stretch>
            <a:fillRect/>
          </a:stretch>
        </p:blipFill>
        <p:spPr>
          <a:xfrm>
            <a:off x="39328" y="2051490"/>
            <a:ext cx="4915326" cy="3673158"/>
          </a:xfrm>
          <a:prstGeom prst="rect">
            <a:avLst/>
          </a:prstGeom>
        </p:spPr>
      </p:pic>
      <p:pic>
        <p:nvPicPr>
          <p:cNvPr id="16" name="Picture 15">
            <a:extLst>
              <a:ext uri="{FF2B5EF4-FFF2-40B4-BE49-F238E27FC236}">
                <a16:creationId xmlns:a16="http://schemas.microsoft.com/office/drawing/2014/main" id="{F561C9E4-9362-4645-9CCC-8EEDF2A2B543}"/>
              </a:ext>
            </a:extLst>
          </p:cNvPr>
          <p:cNvPicPr>
            <a:picLocks noChangeAspect="1"/>
          </p:cNvPicPr>
          <p:nvPr/>
        </p:nvPicPr>
        <p:blipFill>
          <a:blip r:embed="rId4"/>
          <a:stretch>
            <a:fillRect/>
          </a:stretch>
        </p:blipFill>
        <p:spPr>
          <a:xfrm>
            <a:off x="3968968" y="5251564"/>
            <a:ext cx="3865508" cy="1180188"/>
          </a:xfrm>
          <a:prstGeom prst="rect">
            <a:avLst/>
          </a:prstGeom>
        </p:spPr>
      </p:pic>
      <p:pic>
        <p:nvPicPr>
          <p:cNvPr id="17" name="Picture 16">
            <a:extLst>
              <a:ext uri="{FF2B5EF4-FFF2-40B4-BE49-F238E27FC236}">
                <a16:creationId xmlns:a16="http://schemas.microsoft.com/office/drawing/2014/main" id="{DBCBE088-DCED-444E-B6F6-61442663D731}"/>
              </a:ext>
            </a:extLst>
          </p:cNvPr>
          <p:cNvPicPr>
            <a:picLocks noChangeAspect="1"/>
          </p:cNvPicPr>
          <p:nvPr/>
        </p:nvPicPr>
        <p:blipFill>
          <a:blip r:embed="rId5"/>
          <a:stretch>
            <a:fillRect/>
          </a:stretch>
        </p:blipFill>
        <p:spPr>
          <a:xfrm>
            <a:off x="8040951" y="5230760"/>
            <a:ext cx="4082218" cy="1200992"/>
          </a:xfrm>
          <a:prstGeom prst="rect">
            <a:avLst/>
          </a:prstGeom>
        </p:spPr>
      </p:pic>
      <p:sp>
        <p:nvSpPr>
          <p:cNvPr id="3" name="Rectangle 2">
            <a:extLst>
              <a:ext uri="{FF2B5EF4-FFF2-40B4-BE49-F238E27FC236}">
                <a16:creationId xmlns:a16="http://schemas.microsoft.com/office/drawing/2014/main" id="{9C4CA1CF-957A-4D75-9E65-DEB78185087B}"/>
              </a:ext>
            </a:extLst>
          </p:cNvPr>
          <p:cNvSpPr/>
          <p:nvPr/>
        </p:nvSpPr>
        <p:spPr>
          <a:xfrm>
            <a:off x="1278194" y="3569110"/>
            <a:ext cx="3676460" cy="1180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405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Dependency Injection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4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865"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 Overview The SOLID Principles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795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30</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Understanding Dependency Injection (DI) </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361037"/>
            <a:ext cx="12255053" cy="1292662"/>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b="1">
                <a:solidFill>
                  <a:srgbClr val="111111"/>
                </a:solidFill>
                <a:latin typeface="+mj-lt"/>
              </a:rPr>
              <a:t>IoC</a:t>
            </a:r>
            <a:r>
              <a:rPr lang="en-US" sz="2600">
                <a:solidFill>
                  <a:srgbClr val="111111"/>
                </a:solidFill>
                <a:latin typeface="+mj-lt"/>
              </a:rPr>
              <a:t> can be done using </a:t>
            </a:r>
            <a:r>
              <a:rPr lang="en-US" sz="2600" b="1">
                <a:solidFill>
                  <a:srgbClr val="111111"/>
                </a:solidFill>
                <a:latin typeface="+mj-lt"/>
              </a:rPr>
              <a:t>Dependency Injection (DI)</a:t>
            </a:r>
            <a:r>
              <a:rPr lang="en-US" sz="2600">
                <a:solidFill>
                  <a:srgbClr val="111111"/>
                </a:solidFill>
                <a:latin typeface="+mj-lt"/>
              </a:rPr>
              <a:t>. It explains how to inject the concrete implementation into a class that is using abstraction, in other words an interface inside</a:t>
            </a:r>
          </a:p>
        </p:txBody>
      </p:sp>
      <p:pic>
        <p:nvPicPr>
          <p:cNvPr id="8" name="Picture 7">
            <a:extLst>
              <a:ext uri="{FF2B5EF4-FFF2-40B4-BE49-F238E27FC236}">
                <a16:creationId xmlns:a16="http://schemas.microsoft.com/office/drawing/2014/main" id="{C03B78B9-205F-49B1-84B6-BE22CAD12CB1}"/>
              </a:ext>
            </a:extLst>
          </p:cNvPr>
          <p:cNvPicPr>
            <a:picLocks noChangeAspect="1"/>
          </p:cNvPicPr>
          <p:nvPr/>
        </p:nvPicPr>
        <p:blipFill>
          <a:blip r:embed="rId2"/>
          <a:stretch>
            <a:fillRect/>
          </a:stretch>
        </p:blipFill>
        <p:spPr>
          <a:xfrm>
            <a:off x="7372350" y="2703414"/>
            <a:ext cx="4391025" cy="3710609"/>
          </a:xfrm>
          <a:prstGeom prst="rect">
            <a:avLst/>
          </a:prstGeom>
        </p:spPr>
      </p:pic>
      <p:sp>
        <p:nvSpPr>
          <p:cNvPr id="9" name="TextBox 8">
            <a:extLst>
              <a:ext uri="{FF2B5EF4-FFF2-40B4-BE49-F238E27FC236}">
                <a16:creationId xmlns:a16="http://schemas.microsoft.com/office/drawing/2014/main" id="{858EFA72-7C36-4608-9697-BE73423F697C}"/>
              </a:ext>
            </a:extLst>
          </p:cNvPr>
          <p:cNvSpPr txBox="1"/>
          <p:nvPr/>
        </p:nvSpPr>
        <p:spPr>
          <a:xfrm>
            <a:off x="-47626" y="2673130"/>
            <a:ext cx="6972301" cy="3693319"/>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The main idea of dependency injection is to reduce the coupling between classes and move the binding of abstraction and concrete implementation out of the dependent class. In simple words, DI is how one object know about other dependent object which is abstracted. There are mainly 04 ways of achieving the Dependency Injection:</a:t>
            </a:r>
          </a:p>
        </p:txBody>
      </p:sp>
    </p:spTree>
    <p:extLst>
      <p:ext uri="{BB962C8B-B14F-4D97-AF65-F5344CB8AC3E}">
        <p14:creationId xmlns:p14="http://schemas.microsoft.com/office/powerpoint/2010/main" val="313623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154104" cy="575433"/>
          </a:xfrm>
        </p:spPr>
        <p:txBody>
          <a:bodyPr>
            <a:noAutofit/>
          </a:bodyPr>
          <a:lstStyle/>
          <a:p>
            <a:r>
              <a:rPr lang="en-US" sz="4000" b="1"/>
              <a:t>Benefits of Dependency Injection (DI) </a:t>
            </a:r>
            <a:endParaRPr lang="en-US" sz="4000" b="1" dirty="0"/>
          </a:p>
        </p:txBody>
      </p:sp>
      <p:graphicFrame>
        <p:nvGraphicFramePr>
          <p:cNvPr id="10" name="Table 9">
            <a:extLst>
              <a:ext uri="{FF2B5EF4-FFF2-40B4-BE49-F238E27FC236}">
                <a16:creationId xmlns:a16="http://schemas.microsoft.com/office/drawing/2014/main" id="{CCCB555D-2A87-49B2-A7AB-231FD7A2FCCD}"/>
              </a:ext>
            </a:extLst>
          </p:cNvPr>
          <p:cNvGraphicFramePr>
            <a:graphicFrameLocks noGrp="1"/>
          </p:cNvGraphicFramePr>
          <p:nvPr>
            <p:extLst>
              <p:ext uri="{D42A27DB-BD31-4B8C-83A1-F6EECF244321}">
                <p14:modId xmlns:p14="http://schemas.microsoft.com/office/powerpoint/2010/main" val="4245338709"/>
              </p:ext>
            </p:extLst>
          </p:nvPr>
        </p:nvGraphicFramePr>
        <p:xfrm>
          <a:off x="100012" y="1864145"/>
          <a:ext cx="11991975" cy="4047848"/>
        </p:xfrm>
        <a:graphic>
          <a:graphicData uri="http://schemas.openxmlformats.org/drawingml/2006/table">
            <a:tbl>
              <a:tblPr firstRow="1" bandRow="1">
                <a:tableStyleId>{5C22544A-7EE6-4342-B048-85BDC9FD1C3A}</a:tableStyleId>
              </a:tblPr>
              <a:tblGrid>
                <a:gridCol w="1836907">
                  <a:extLst>
                    <a:ext uri="{9D8B030D-6E8A-4147-A177-3AD203B41FA5}">
                      <a16:colId xmlns:a16="http://schemas.microsoft.com/office/drawing/2014/main" val="20000"/>
                    </a:ext>
                  </a:extLst>
                </a:gridCol>
                <a:gridCol w="4989948">
                  <a:extLst>
                    <a:ext uri="{9D8B030D-6E8A-4147-A177-3AD203B41FA5}">
                      <a16:colId xmlns:a16="http://schemas.microsoft.com/office/drawing/2014/main" val="20001"/>
                    </a:ext>
                  </a:extLst>
                </a:gridCol>
                <a:gridCol w="5165120">
                  <a:extLst>
                    <a:ext uri="{9D8B030D-6E8A-4147-A177-3AD203B41FA5}">
                      <a16:colId xmlns:a16="http://schemas.microsoft.com/office/drawing/2014/main" val="1324780692"/>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Benefit</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tc>
                  <a:txBody>
                    <a:bodyPr/>
                    <a:lstStyle/>
                    <a:p>
                      <a:r>
                        <a:rPr lang="en-US" sz="2000"/>
                        <a:t>When is it valuable?</a:t>
                      </a:r>
                      <a:endParaRPr lang="en-US" sz="2000" dirty="0"/>
                    </a:p>
                  </a:txBody>
                  <a:tcPr/>
                </a:tc>
                <a:extLst>
                  <a:ext uri="{0D108BD9-81ED-4DB2-BD59-A6C34878D82A}">
                    <a16:rowId xmlns:a16="http://schemas.microsoft.com/office/drawing/2014/main" val="10000"/>
                  </a:ext>
                </a:extLst>
              </a:tr>
              <a:tr h="354145">
                <a:tc>
                  <a:txBody>
                    <a:bodyPr/>
                    <a:lstStyle/>
                    <a:p>
                      <a:pPr algn="l"/>
                      <a:r>
                        <a:rPr lang="en-US" sz="1900" u="none" strike="noStrike" kern="1200">
                          <a:solidFill>
                            <a:schemeClr val="dk1"/>
                          </a:solidFill>
                          <a:effectLst/>
                          <a:latin typeface="+mn-lt"/>
                          <a:ea typeface="+mn-ea"/>
                          <a:cs typeface="+mn-cs"/>
                        </a:rPr>
                        <a:t>Late binding </a:t>
                      </a:r>
                    </a:p>
                  </a:txBody>
                  <a:tcPr anchor="ctr"/>
                </a:tc>
                <a:tc>
                  <a:txBody>
                    <a:bodyPr/>
                    <a:lstStyle/>
                    <a:p>
                      <a:pPr algn="just"/>
                      <a:r>
                        <a:rPr lang="en-US" sz="1900" u="none" strike="noStrike" kern="1200">
                          <a:solidFill>
                            <a:schemeClr val="dk1"/>
                          </a:solidFill>
                          <a:effectLst/>
                          <a:latin typeface="+mn-lt"/>
                          <a:ea typeface="+mn-ea"/>
                          <a:cs typeface="+mn-cs"/>
                        </a:rPr>
                        <a:t>Services can be swapped with other services</a:t>
                      </a:r>
                    </a:p>
                  </a:txBody>
                  <a:tcPr anchor="ctr"/>
                </a:tc>
                <a:tc>
                  <a:txBody>
                    <a:bodyPr/>
                    <a:lstStyle/>
                    <a:p>
                      <a:pPr algn="just"/>
                      <a:r>
                        <a:rPr lang="en-US" sz="1900" u="none" strike="noStrike" kern="1200">
                          <a:solidFill>
                            <a:schemeClr val="dk1"/>
                          </a:solidFill>
                          <a:effectLst/>
                          <a:latin typeface="+mn-lt"/>
                          <a:ea typeface="+mn-ea"/>
                          <a:cs typeface="+mn-cs"/>
                        </a:rPr>
                        <a:t>Valuable in standard software, but perhaps</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less so in enterprise applications where the</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runtime environment tends to be well-defined</a:t>
                      </a:r>
                    </a:p>
                  </a:txBody>
                  <a:tcPr anchor="ctr"/>
                </a:tc>
                <a:extLst>
                  <a:ext uri="{0D108BD9-81ED-4DB2-BD59-A6C34878D82A}">
                    <a16:rowId xmlns:a16="http://schemas.microsoft.com/office/drawing/2014/main" val="10001"/>
                  </a:ext>
                </a:extLst>
              </a:tr>
              <a:tr h="308548">
                <a:tc>
                  <a:txBody>
                    <a:bodyPr/>
                    <a:lstStyle/>
                    <a:p>
                      <a:pPr algn="l"/>
                      <a:r>
                        <a:rPr lang="en-US" sz="1900" u="none" strike="noStrike" kern="1200">
                          <a:solidFill>
                            <a:schemeClr val="dk1"/>
                          </a:solidFill>
                          <a:effectLst/>
                          <a:latin typeface="+mn-lt"/>
                          <a:ea typeface="+mn-ea"/>
                          <a:cs typeface="+mn-cs"/>
                        </a:rPr>
                        <a:t>Extensibility </a:t>
                      </a:r>
                    </a:p>
                  </a:txBody>
                  <a:tcPr anchor="ctr"/>
                </a:tc>
                <a:tc>
                  <a:txBody>
                    <a:bodyPr/>
                    <a:lstStyle/>
                    <a:p>
                      <a:pPr algn="just"/>
                      <a:r>
                        <a:rPr lang="en-US" sz="1900" u="none" strike="noStrike" kern="1200">
                          <a:solidFill>
                            <a:schemeClr val="dk1"/>
                          </a:solidFill>
                          <a:effectLst/>
                          <a:latin typeface="+mn-lt"/>
                          <a:ea typeface="+mn-ea"/>
                          <a:cs typeface="+mn-cs"/>
                        </a:rPr>
                        <a:t>Code can be extended and reused in ways not explicitly planned for</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10003"/>
                  </a:ext>
                </a:extLst>
              </a:tr>
              <a:tr h="369400">
                <a:tc>
                  <a:txBody>
                    <a:bodyPr/>
                    <a:lstStyle/>
                    <a:p>
                      <a:pPr algn="l"/>
                      <a:r>
                        <a:rPr lang="en-US" sz="1900" u="none" strike="noStrike" kern="1200">
                          <a:solidFill>
                            <a:schemeClr val="dk1"/>
                          </a:solidFill>
                          <a:effectLst/>
                          <a:latin typeface="+mn-lt"/>
                          <a:ea typeface="+mn-ea"/>
                          <a:cs typeface="+mn-cs"/>
                        </a:rPr>
                        <a:t>Parallel</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development</a:t>
                      </a:r>
                    </a:p>
                  </a:txBody>
                  <a:tcPr anchor="ctr"/>
                </a:tc>
                <a:tc>
                  <a:txBody>
                    <a:bodyPr/>
                    <a:lstStyle/>
                    <a:p>
                      <a:pPr algn="just"/>
                      <a:r>
                        <a:rPr lang="en-US" sz="1900" u="none" strike="noStrike" kern="1200">
                          <a:solidFill>
                            <a:schemeClr val="dk1"/>
                          </a:solidFill>
                          <a:effectLst/>
                          <a:latin typeface="+mn-lt"/>
                          <a:ea typeface="+mn-ea"/>
                          <a:cs typeface="+mn-cs"/>
                        </a:rPr>
                        <a:t>Code can be developed in parallel</a:t>
                      </a:r>
                    </a:p>
                  </a:txBody>
                  <a:tcPr anchor="ctr"/>
                </a:tc>
                <a:tc>
                  <a:txBody>
                    <a:bodyPr/>
                    <a:lstStyle/>
                    <a:p>
                      <a:pPr algn="just"/>
                      <a:r>
                        <a:rPr lang="en-US" sz="1900" u="none" strike="noStrike" kern="1200">
                          <a:solidFill>
                            <a:schemeClr val="dk1"/>
                          </a:solidFill>
                          <a:effectLst/>
                          <a:latin typeface="+mn-lt"/>
                          <a:ea typeface="+mn-ea"/>
                          <a:cs typeface="+mn-cs"/>
                        </a:rPr>
                        <a:t>Valuable in large, complex applications; not so</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much in small, simple applications</a:t>
                      </a:r>
                    </a:p>
                  </a:txBody>
                  <a:tcPr anchor="ctr"/>
                </a:tc>
                <a:extLst>
                  <a:ext uri="{0D108BD9-81ED-4DB2-BD59-A6C34878D82A}">
                    <a16:rowId xmlns:a16="http://schemas.microsoft.com/office/drawing/2014/main" val="10004"/>
                  </a:ext>
                </a:extLst>
              </a:tr>
              <a:tr h="311143">
                <a:tc>
                  <a:txBody>
                    <a:bodyPr/>
                    <a:lstStyle/>
                    <a:p>
                      <a:pPr algn="l"/>
                      <a:r>
                        <a:rPr lang="en-US" sz="1900" u="none" strike="noStrike" kern="1200">
                          <a:solidFill>
                            <a:schemeClr val="dk1"/>
                          </a:solidFill>
                          <a:effectLst/>
                          <a:latin typeface="+mn-lt"/>
                          <a:ea typeface="+mn-ea"/>
                          <a:cs typeface="+mn-cs"/>
                        </a:rPr>
                        <a:t>Maintainability </a:t>
                      </a:r>
                    </a:p>
                  </a:txBody>
                  <a:tcPr anchor="ctr"/>
                </a:tc>
                <a:tc>
                  <a:txBody>
                    <a:bodyPr/>
                    <a:lstStyle/>
                    <a:p>
                      <a:pPr algn="just"/>
                      <a:r>
                        <a:rPr lang="en-US" sz="1900" u="none" strike="noStrike" kern="1200">
                          <a:solidFill>
                            <a:schemeClr val="dk1"/>
                          </a:solidFill>
                          <a:effectLst/>
                          <a:latin typeface="+mn-lt"/>
                          <a:ea typeface="+mn-ea"/>
                          <a:cs typeface="+mn-cs"/>
                        </a:rPr>
                        <a:t>Classes with clearly defined responsibilities are easier to maintain</a:t>
                      </a:r>
                    </a:p>
                  </a:txBody>
                  <a:tcPr anchor="ctr"/>
                </a:tc>
                <a:tc>
                  <a:txBody>
                    <a:bodyPr/>
                    <a:lstStyle/>
                    <a:p>
                      <a:pPr algn="just"/>
                      <a:r>
                        <a:rPr lang="en-US" sz="1900" u="none" strike="noStrike" kern="1200">
                          <a:solidFill>
                            <a:schemeClr val="dk1"/>
                          </a:solidFill>
                          <a:effectLst/>
                          <a:latin typeface="+mn-lt"/>
                          <a:ea typeface="+mn-ea"/>
                          <a:cs typeface="+mn-cs"/>
                        </a:rPr>
                        <a:t>Always valuable</a:t>
                      </a:r>
                    </a:p>
                  </a:txBody>
                  <a:tcPr anchor="ctr"/>
                </a:tc>
                <a:extLst>
                  <a:ext uri="{0D108BD9-81ED-4DB2-BD59-A6C34878D82A}">
                    <a16:rowId xmlns:a16="http://schemas.microsoft.com/office/drawing/2014/main" val="207236356"/>
                  </a:ext>
                </a:extLst>
              </a:tr>
              <a:tr h="365698">
                <a:tc>
                  <a:txBody>
                    <a:bodyPr/>
                    <a:lstStyle/>
                    <a:p>
                      <a:pPr algn="l"/>
                      <a:r>
                        <a:rPr lang="en-US" sz="1900" u="none" strike="noStrike" kern="1200">
                          <a:solidFill>
                            <a:schemeClr val="dk1"/>
                          </a:solidFill>
                          <a:effectLst/>
                          <a:latin typeface="+mn-lt"/>
                          <a:ea typeface="+mn-ea"/>
                          <a:cs typeface="+mn-cs"/>
                        </a:rPr>
                        <a:t>Testability </a:t>
                      </a:r>
                    </a:p>
                  </a:txBody>
                  <a:tcPr anchor="ctr"/>
                </a:tc>
                <a:tc>
                  <a:txBody>
                    <a:bodyPr/>
                    <a:lstStyle/>
                    <a:p>
                      <a:pPr algn="just"/>
                      <a:r>
                        <a:rPr lang="en-US" sz="1900" u="none" strike="noStrike" kern="1200">
                          <a:solidFill>
                            <a:schemeClr val="dk1"/>
                          </a:solidFill>
                          <a:effectLst/>
                          <a:latin typeface="+mn-lt"/>
                          <a:ea typeface="+mn-ea"/>
                          <a:cs typeface="+mn-cs"/>
                        </a:rPr>
                        <a:t>Classes can be unit tested</a:t>
                      </a:r>
                    </a:p>
                  </a:txBody>
                  <a:tcPr anchor="ctr"/>
                </a:tc>
                <a:tc>
                  <a:txBody>
                    <a:bodyPr/>
                    <a:lstStyle/>
                    <a:p>
                      <a:pPr algn="just"/>
                      <a:r>
                        <a:rPr lang="en-US" sz="1900" u="none" strike="noStrike" kern="1200">
                          <a:solidFill>
                            <a:schemeClr val="dk1"/>
                          </a:solidFill>
                          <a:effectLst/>
                          <a:latin typeface="+mn-lt"/>
                          <a:ea typeface="+mn-ea"/>
                          <a:cs typeface="+mn-cs"/>
                        </a:rPr>
                        <a:t>Only valuable if you unit test (which you really,</a:t>
                      </a:r>
                      <a:br>
                        <a:rPr lang="en-US" sz="1900" u="none" strike="noStrike" kern="1200">
                          <a:solidFill>
                            <a:schemeClr val="dk1"/>
                          </a:solidFill>
                          <a:effectLst/>
                          <a:latin typeface="+mn-lt"/>
                          <a:ea typeface="+mn-ea"/>
                          <a:cs typeface="+mn-cs"/>
                        </a:rPr>
                      </a:br>
                      <a:r>
                        <a:rPr lang="en-US" sz="1900" u="none" strike="noStrike" kern="1200">
                          <a:solidFill>
                            <a:schemeClr val="dk1"/>
                          </a:solidFill>
                          <a:effectLst/>
                          <a:latin typeface="+mn-lt"/>
                          <a:ea typeface="+mn-ea"/>
                          <a:cs typeface="+mn-cs"/>
                        </a:rPr>
                        <a:t>really should)</a:t>
                      </a:r>
                    </a:p>
                  </a:txBody>
                  <a:tcPr anchor="ctr"/>
                </a:tc>
                <a:extLst>
                  <a:ext uri="{0D108BD9-81ED-4DB2-BD59-A6C34878D82A}">
                    <a16:rowId xmlns:a16="http://schemas.microsoft.com/office/drawing/2014/main" val="4089918542"/>
                  </a:ext>
                </a:extLst>
              </a:tr>
            </a:tbl>
          </a:graphicData>
        </a:graphic>
      </p:graphicFrame>
    </p:spTree>
    <p:extLst>
      <p:ext uri="{BB962C8B-B14F-4D97-AF65-F5344CB8AC3E}">
        <p14:creationId xmlns:p14="http://schemas.microsoft.com/office/powerpoint/2010/main" val="1856273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32</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Dependency Injection in .NET (.NET Core)</a:t>
            </a:r>
            <a:endParaRPr lang="en-US" sz="4000" b="1" dirty="0"/>
          </a:p>
        </p:txBody>
      </p:sp>
      <p:sp>
        <p:nvSpPr>
          <p:cNvPr id="8" name="TextBox 7">
            <a:extLst>
              <a:ext uri="{FF2B5EF4-FFF2-40B4-BE49-F238E27FC236}">
                <a16:creationId xmlns:a16="http://schemas.microsoft.com/office/drawing/2014/main" id="{6961C556-967A-4889-A50B-FB9A947AA887}"/>
              </a:ext>
            </a:extLst>
          </p:cNvPr>
          <p:cNvSpPr txBox="1"/>
          <p:nvPr/>
        </p:nvSpPr>
        <p:spPr>
          <a:xfrm>
            <a:off x="-68826" y="1377111"/>
            <a:ext cx="12192000" cy="5624617"/>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We can implement Dependency Injection manually by using one or more of the patterns. However, .NET Core comes with a built-in DI Container that simplifies Dependency Injection management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400">
                <a:solidFill>
                  <a:srgbClr val="111111"/>
                </a:solidFill>
                <a:latin typeface="+mj-lt"/>
              </a:rPr>
              <a:t>A DI Container is a software library that can automate many of the tasks involved in composing objects and managing their lifetimes</a:t>
            </a:r>
          </a:p>
          <a:p>
            <a:pPr marL="342900" indent="-342900" algn="just">
              <a:spcBef>
                <a:spcPts val="300"/>
              </a:spcBef>
              <a:buClr>
                <a:srgbClr val="973735"/>
              </a:buClr>
              <a:buSzPct val="50000"/>
              <a:buFont typeface="Wingdings" pitchFamily="2" charset="2"/>
              <a:buChar char="u"/>
              <a:tabLst>
                <a:tab pos="241300" algn="l"/>
              </a:tabLst>
              <a:defRPr/>
            </a:pPr>
            <a:r>
              <a:rPr lang="en-US" sz="2400">
                <a:solidFill>
                  <a:srgbClr val="111111"/>
                </a:solidFill>
                <a:latin typeface="+mj-lt"/>
              </a:rPr>
              <a:t>The DI Container is responsible for supporting automatic Dependency Injection. Its basic features include:</a:t>
            </a:r>
          </a:p>
          <a:p>
            <a:pPr marL="514350" indent="-230188" algn="just">
              <a:buClr>
                <a:srgbClr val="973735"/>
              </a:buClr>
              <a:buSzPct val="70000"/>
              <a:buFont typeface="Wingdings" panose="05000000000000000000" pitchFamily="2" charset="2"/>
              <a:buChar char="§"/>
              <a:defRPr/>
            </a:pPr>
            <a:r>
              <a:rPr lang="en-US" sz="2200" b="1"/>
              <a:t>Registration</a:t>
            </a:r>
            <a:r>
              <a:rPr lang="en-US" sz="2200"/>
              <a:t>: the IoC Container needs to know which type of object to create for a specific dependency; so, it provides a way to map a type to a class so that it can create the correct dependency instance</a:t>
            </a:r>
          </a:p>
          <a:p>
            <a:pPr marL="514350" indent="-230188" algn="just">
              <a:buClr>
                <a:srgbClr val="973735"/>
              </a:buClr>
              <a:buSzPct val="70000"/>
              <a:buFont typeface="Wingdings" panose="05000000000000000000" pitchFamily="2" charset="2"/>
              <a:buChar char="§"/>
              <a:defRPr/>
            </a:pPr>
            <a:r>
              <a:rPr lang="en-US" sz="2200" b="1"/>
              <a:t>Resolution</a:t>
            </a:r>
            <a:r>
              <a:rPr lang="en-US" sz="2200"/>
              <a:t>: this feature allows the IoC Container to resolve a dependency by creating an object and injecting it into the requesting class</a:t>
            </a:r>
          </a:p>
          <a:p>
            <a:pPr marL="514350" indent="-230188" algn="just">
              <a:buClr>
                <a:srgbClr val="973735"/>
              </a:buClr>
              <a:buSzPct val="70000"/>
              <a:buFont typeface="Wingdings" panose="05000000000000000000" pitchFamily="2" charset="2"/>
              <a:buChar char="§"/>
              <a:defRPr/>
            </a:pPr>
            <a:r>
              <a:rPr lang="en-US" sz="2200" b="1"/>
              <a:t>Disposition</a:t>
            </a:r>
            <a:r>
              <a:rPr lang="en-US" sz="2200"/>
              <a:t>: the IoC Container manages the lifetime of the dependencies following specific criteria</a:t>
            </a:r>
          </a:p>
          <a:p>
            <a:pPr marL="342900" indent="-342900" algn="just">
              <a:spcBef>
                <a:spcPts val="300"/>
              </a:spcBef>
              <a:spcAft>
                <a:spcPts val="300"/>
              </a:spcAft>
              <a:buClr>
                <a:srgbClr val="973735"/>
              </a:buClr>
              <a:buSzPct val="50000"/>
              <a:buFont typeface="Wingdings" pitchFamily="2" charset="2"/>
              <a:buChar char="u"/>
              <a:tabLst>
                <a:tab pos="241300" algn="l"/>
              </a:tabLst>
              <a:defRPr/>
            </a:pPr>
            <a:endParaRPr lang="en-US" sz="2500">
              <a:solidFill>
                <a:srgbClr val="111111"/>
              </a:solidFill>
              <a:latin typeface="+mj-lt"/>
            </a:endParaRPr>
          </a:p>
        </p:txBody>
      </p:sp>
    </p:spTree>
    <p:extLst>
      <p:ext uri="{BB962C8B-B14F-4D97-AF65-F5344CB8AC3E}">
        <p14:creationId xmlns:p14="http://schemas.microsoft.com/office/powerpoint/2010/main" val="177052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 Lifetimes</a:t>
            </a:r>
            <a:endParaRPr lang="en-US" sz="4000" b="1" dirty="0"/>
          </a:p>
        </p:txBody>
      </p:sp>
      <p:sp>
        <p:nvSpPr>
          <p:cNvPr id="7" name="TextBox 6">
            <a:extLst>
              <a:ext uri="{FF2B5EF4-FFF2-40B4-BE49-F238E27FC236}">
                <a16:creationId xmlns:a16="http://schemas.microsoft.com/office/drawing/2014/main" id="{3A977B46-254B-4132-8AF5-2D98BD91FFE8}"/>
              </a:ext>
            </a:extLst>
          </p:cNvPr>
          <p:cNvSpPr txBox="1"/>
          <p:nvPr/>
        </p:nvSpPr>
        <p:spPr>
          <a:xfrm>
            <a:off x="-68824" y="1394938"/>
            <a:ext cx="12083844"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dealing with an object's lifetime, .NET Core presents three types, depending on the way instances will be configured and used: </a:t>
            </a:r>
            <a:r>
              <a:rPr lang="en-US" sz="2500" b="1">
                <a:solidFill>
                  <a:srgbClr val="111111"/>
                </a:solidFill>
                <a:latin typeface="+mj-lt"/>
              </a:rPr>
              <a:t>Singleton</a:t>
            </a:r>
            <a:r>
              <a:rPr lang="en-US" sz="2500">
                <a:solidFill>
                  <a:srgbClr val="111111"/>
                </a:solidFill>
                <a:latin typeface="+mj-lt"/>
              </a:rPr>
              <a:t>, </a:t>
            </a:r>
            <a:r>
              <a:rPr lang="en-US" sz="2500" b="1">
                <a:solidFill>
                  <a:srgbClr val="111111"/>
                </a:solidFill>
                <a:latin typeface="+mj-lt"/>
              </a:rPr>
              <a:t>Scoped</a:t>
            </a:r>
            <a:r>
              <a:rPr lang="en-US" sz="2500">
                <a:solidFill>
                  <a:srgbClr val="111111"/>
                </a:solidFill>
                <a:latin typeface="+mj-lt"/>
              </a:rPr>
              <a:t>, and </a:t>
            </a:r>
            <a:r>
              <a:rPr lang="en-US" sz="2500" b="1">
                <a:solidFill>
                  <a:srgbClr val="111111"/>
                </a:solidFill>
                <a:latin typeface="+mj-lt"/>
              </a:rPr>
              <a:t>Transient</a:t>
            </a:r>
          </a:p>
        </p:txBody>
      </p:sp>
      <p:pic>
        <p:nvPicPr>
          <p:cNvPr id="8" name="Picture 7">
            <a:extLst>
              <a:ext uri="{FF2B5EF4-FFF2-40B4-BE49-F238E27FC236}">
                <a16:creationId xmlns:a16="http://schemas.microsoft.com/office/drawing/2014/main" id="{09313DB4-2E0E-4DCA-B956-08E12DA3A953}"/>
              </a:ext>
            </a:extLst>
          </p:cNvPr>
          <p:cNvPicPr>
            <a:picLocks noChangeAspect="1"/>
          </p:cNvPicPr>
          <p:nvPr/>
        </p:nvPicPr>
        <p:blipFill>
          <a:blip r:embed="rId2"/>
          <a:stretch>
            <a:fillRect/>
          </a:stretch>
        </p:blipFill>
        <p:spPr>
          <a:xfrm>
            <a:off x="7625658" y="2731099"/>
            <a:ext cx="4559010" cy="3542097"/>
          </a:xfrm>
          <a:prstGeom prst="rect">
            <a:avLst/>
          </a:prstGeom>
        </p:spPr>
      </p:pic>
      <p:sp>
        <p:nvSpPr>
          <p:cNvPr id="10" name="TextBox 9">
            <a:extLst>
              <a:ext uri="{FF2B5EF4-FFF2-40B4-BE49-F238E27FC236}">
                <a16:creationId xmlns:a16="http://schemas.microsoft.com/office/drawing/2014/main" id="{298D510D-5065-493C-A9EE-DC4F5CF4C2E2}"/>
              </a:ext>
            </a:extLst>
          </p:cNvPr>
          <p:cNvSpPr txBox="1"/>
          <p:nvPr/>
        </p:nvSpPr>
        <p:spPr>
          <a:xfrm>
            <a:off x="-72999" y="2641433"/>
            <a:ext cx="7777315" cy="363176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Singleton option, a unique instance of the object is used (meaning that we only manage a reference to the object). Any further request uses the same instance, according to the singleton pattern</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Scoped version is local to the context in which it is used and doesn't extend beyond that context</a:t>
            </a:r>
          </a:p>
          <a:p>
            <a:pPr marL="342900" indent="-342900" algn="just">
              <a:spcBef>
                <a:spcPts val="300"/>
              </a:spcBef>
              <a:buClr>
                <a:srgbClr val="973735"/>
              </a:buClr>
              <a:buSzPct val="50000"/>
              <a:buFont typeface="Wingdings" pitchFamily="2" charset="2"/>
              <a:buChar char="u"/>
              <a:tabLst>
                <a:tab pos="241300" algn="l"/>
              </a:tabLst>
              <a:defRPr/>
            </a:pPr>
            <a:r>
              <a:rPr lang="en-US" sz="2500">
                <a:solidFill>
                  <a:srgbClr val="111111"/>
                </a:solidFill>
                <a:latin typeface="+mj-lt"/>
              </a:rPr>
              <a:t>The Transient option creates a new instance of the class every time is requested</a:t>
            </a:r>
          </a:p>
        </p:txBody>
      </p:sp>
    </p:spTree>
    <p:extLst>
      <p:ext uri="{BB962C8B-B14F-4D97-AF65-F5344CB8AC3E}">
        <p14:creationId xmlns:p14="http://schemas.microsoft.com/office/powerpoint/2010/main" val="161277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34</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3" y="720006"/>
            <a:ext cx="11500269" cy="575433"/>
          </a:xfrm>
        </p:spPr>
        <p:txBody>
          <a:bodyPr>
            <a:noAutofit/>
          </a:bodyPr>
          <a:lstStyle/>
          <a:p>
            <a:r>
              <a:rPr lang="en-US" sz="3400" b="1"/>
              <a:t>The Microsoft.Extensions.DependencyInject Container</a:t>
            </a:r>
            <a:endParaRPr lang="en-US" sz="3400" b="1" dirty="0"/>
          </a:p>
        </p:txBody>
      </p:sp>
      <p:sp>
        <p:nvSpPr>
          <p:cNvPr id="8" name="TextBox 7">
            <a:extLst>
              <a:ext uri="{FF2B5EF4-FFF2-40B4-BE49-F238E27FC236}">
                <a16:creationId xmlns:a16="http://schemas.microsoft.com/office/drawing/2014/main" id="{C93EEBAE-4476-490F-854C-0E1DA9108078}"/>
              </a:ext>
            </a:extLst>
          </p:cNvPr>
          <p:cNvSpPr txBox="1"/>
          <p:nvPr/>
        </p:nvSpPr>
        <p:spPr>
          <a:xfrm>
            <a:off x="-68827" y="1354122"/>
            <a:ext cx="12300155" cy="1731243"/>
          </a:xfrm>
          <a:prstGeom prst="rect">
            <a:avLst/>
          </a:prstGeom>
          <a:noFill/>
        </p:spPr>
        <p:txBody>
          <a:bodyPr wrap="square">
            <a:spAutoFit/>
          </a:bodyPr>
          <a:lstStyle/>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NET Core offers its own container linked to the external library Microsoft.Extensions.DependencyInjection (now, in version 5.0), we'll have to reference it via NuGet packages to implement DI in the .NET applications</a:t>
            </a:r>
          </a:p>
          <a:p>
            <a:pPr marL="342900" indent="-342900" algn="just">
              <a:spcBef>
                <a:spcPts val="300"/>
              </a:spcBef>
              <a:buClr>
                <a:srgbClr val="973735"/>
              </a:buClr>
              <a:buSzPct val="50000"/>
              <a:buFont typeface="Wingdings" pitchFamily="2" charset="2"/>
              <a:buChar char="u"/>
              <a:tabLst>
                <a:tab pos="241300" algn="l"/>
              </a:tabLst>
              <a:defRPr/>
            </a:pPr>
            <a:r>
              <a:rPr lang="en-US" sz="2600">
                <a:solidFill>
                  <a:srgbClr val="111111"/>
                </a:solidFill>
                <a:latin typeface="+mj-lt"/>
              </a:rPr>
              <a:t>The following table describes some of the key classes:</a:t>
            </a:r>
            <a:endParaRPr lang="en-US" sz="2500">
              <a:solidFill>
                <a:srgbClr val="111111"/>
              </a:solidFill>
              <a:latin typeface="+mj-lt"/>
            </a:endParaRPr>
          </a:p>
        </p:txBody>
      </p:sp>
      <p:graphicFrame>
        <p:nvGraphicFramePr>
          <p:cNvPr id="9" name="Table 8">
            <a:extLst>
              <a:ext uri="{FF2B5EF4-FFF2-40B4-BE49-F238E27FC236}">
                <a16:creationId xmlns:a16="http://schemas.microsoft.com/office/drawing/2014/main" id="{7757F070-4EA9-423F-8405-FDE8B404B62D}"/>
              </a:ext>
            </a:extLst>
          </p:cNvPr>
          <p:cNvGraphicFramePr>
            <a:graphicFrameLocks noGrp="1"/>
          </p:cNvGraphicFramePr>
          <p:nvPr>
            <p:extLst>
              <p:ext uri="{D42A27DB-BD31-4B8C-83A1-F6EECF244321}">
                <p14:modId xmlns:p14="http://schemas.microsoft.com/office/powerpoint/2010/main" val="2661483585"/>
              </p:ext>
            </p:extLst>
          </p:nvPr>
        </p:nvGraphicFramePr>
        <p:xfrm>
          <a:off x="33334" y="3007691"/>
          <a:ext cx="12125331" cy="3426648"/>
        </p:xfrm>
        <a:graphic>
          <a:graphicData uri="http://schemas.openxmlformats.org/drawingml/2006/table">
            <a:tbl>
              <a:tblPr firstRow="1" bandRow="1">
                <a:tableStyleId>{5C22544A-7EE6-4342-B048-85BDC9FD1C3A}</a:tableStyleId>
              </a:tblPr>
              <a:tblGrid>
                <a:gridCol w="4863131">
                  <a:extLst>
                    <a:ext uri="{9D8B030D-6E8A-4147-A177-3AD203B41FA5}">
                      <a16:colId xmlns:a16="http://schemas.microsoft.com/office/drawing/2014/main" val="20000"/>
                    </a:ext>
                  </a:extLst>
                </a:gridCol>
                <a:gridCol w="7262200">
                  <a:extLst>
                    <a:ext uri="{9D8B030D-6E8A-4147-A177-3AD203B41FA5}">
                      <a16:colId xmlns:a16="http://schemas.microsoft.com/office/drawing/2014/main" val="20001"/>
                    </a:ext>
                  </a:extLst>
                </a:gridCol>
              </a:tblGrid>
              <a:tr h="405488">
                <a:tc>
                  <a:txBody>
                    <a:bodyPr/>
                    <a:lstStyle/>
                    <a:p>
                      <a:pPr marL="0" algn="l" defTabSz="914400" rtl="0" eaLnBrk="1" latinLnBrk="0" hangingPunct="1"/>
                      <a:r>
                        <a:rPr lang="en-US" sz="2000" b="1" kern="1200">
                          <a:solidFill>
                            <a:schemeClr val="lt1"/>
                          </a:solidFill>
                          <a:latin typeface="+mn-lt"/>
                          <a:ea typeface="+mn-ea"/>
                          <a:cs typeface="+mn-cs"/>
                        </a:rPr>
                        <a:t>Class</a:t>
                      </a:r>
                      <a:endParaRPr lang="en-US" sz="2000" b="1" kern="1200" dirty="0">
                        <a:solidFill>
                          <a:schemeClr val="lt1"/>
                        </a:solidFill>
                        <a:latin typeface="+mn-lt"/>
                        <a:ea typeface="+mn-ea"/>
                        <a:cs typeface="+mn-cs"/>
                      </a:endParaRPr>
                    </a:p>
                  </a:txBody>
                  <a:tcPr/>
                </a:tc>
                <a:tc>
                  <a:txBody>
                    <a:bodyPr/>
                    <a:lstStyle/>
                    <a:p>
                      <a:r>
                        <a:rPr lang="en-US" sz="2000" dirty="0"/>
                        <a:t>Description</a:t>
                      </a:r>
                    </a:p>
                  </a:txBody>
                  <a:tcPr/>
                </a:tc>
                <a:extLst>
                  <a:ext uri="{0D108BD9-81ED-4DB2-BD59-A6C34878D82A}">
                    <a16:rowId xmlns:a16="http://schemas.microsoft.com/office/drawing/2014/main" val="10000"/>
                  </a:ext>
                </a:extLst>
              </a:tr>
              <a:tr h="354145">
                <a:tc>
                  <a:txBody>
                    <a:bodyPr/>
                    <a:lstStyle/>
                    <a:p>
                      <a:pPr algn="l" fontAlgn="t"/>
                      <a:r>
                        <a:rPr lang="en-US" u="none" strike="noStrike">
                          <a:effectLst/>
                        </a:rPr>
                        <a:t>ActivatorUtilities</a:t>
                      </a:r>
                      <a:endParaRPr lang="en-US">
                        <a:effectLst/>
                      </a:endParaRPr>
                    </a:p>
                  </a:txBody>
                  <a:tcPr anchor="ctr"/>
                </a:tc>
                <a:tc>
                  <a:txBody>
                    <a:bodyPr/>
                    <a:lstStyle/>
                    <a:p>
                      <a:pPr algn="l" fontAlgn="t"/>
                      <a:r>
                        <a:rPr lang="en-US">
                          <a:effectLst/>
                        </a:rPr>
                        <a:t>Helper code for the various activator services</a:t>
                      </a:r>
                    </a:p>
                  </a:txBody>
                  <a:tcPr anchor="ctr"/>
                </a:tc>
                <a:extLst>
                  <a:ext uri="{0D108BD9-81ED-4DB2-BD59-A6C34878D82A}">
                    <a16:rowId xmlns:a16="http://schemas.microsoft.com/office/drawing/2014/main" val="10001"/>
                  </a:ext>
                </a:extLst>
              </a:tr>
              <a:tr h="308548">
                <a:tc>
                  <a:txBody>
                    <a:bodyPr/>
                    <a:lstStyle/>
                    <a:p>
                      <a:pPr algn="l" fontAlgn="t"/>
                      <a:r>
                        <a:rPr lang="en-US" u="none" strike="noStrike">
                          <a:effectLst/>
                        </a:rPr>
                        <a:t>DefaultServiceProviderFactory</a:t>
                      </a:r>
                      <a:endParaRPr lang="en-US">
                        <a:effectLst/>
                      </a:endParaRPr>
                    </a:p>
                  </a:txBody>
                  <a:tcPr anchor="ctr"/>
                </a:tc>
                <a:tc>
                  <a:txBody>
                    <a:bodyPr/>
                    <a:lstStyle/>
                    <a:p>
                      <a:pPr algn="l" fontAlgn="t"/>
                      <a:r>
                        <a:rPr lang="en-US">
                          <a:effectLst/>
                        </a:rPr>
                        <a:t>Default implementation of </a:t>
                      </a:r>
                      <a:r>
                        <a:rPr lang="en-US" u="none" strike="noStrike">
                          <a:effectLst/>
                        </a:rPr>
                        <a:t>IServiceProviderFactory&lt;TContainerBuilder&gt;</a:t>
                      </a:r>
                      <a:endParaRPr lang="en-US">
                        <a:effectLst/>
                      </a:endParaRPr>
                    </a:p>
                  </a:txBody>
                  <a:tcPr anchor="ctr"/>
                </a:tc>
                <a:extLst>
                  <a:ext uri="{0D108BD9-81ED-4DB2-BD59-A6C34878D82A}">
                    <a16:rowId xmlns:a16="http://schemas.microsoft.com/office/drawing/2014/main" val="10003"/>
                  </a:ext>
                </a:extLst>
              </a:tr>
              <a:tr h="369400">
                <a:tc>
                  <a:txBody>
                    <a:bodyPr/>
                    <a:lstStyle/>
                    <a:p>
                      <a:pPr algn="l" fontAlgn="t"/>
                      <a:r>
                        <a:rPr lang="en-US" u="none" strike="noStrike">
                          <a:effectLst/>
                        </a:rPr>
                        <a:t>ServiceCollection</a:t>
                      </a:r>
                      <a:endParaRPr lang="en-US">
                        <a:effectLst/>
                      </a:endParaRPr>
                    </a:p>
                  </a:txBody>
                  <a:tcPr anchor="ctr"/>
                </a:tc>
                <a:tc>
                  <a:txBody>
                    <a:bodyPr/>
                    <a:lstStyle/>
                    <a:p>
                      <a:pPr algn="l" fontAlgn="t"/>
                      <a:r>
                        <a:rPr lang="en-US">
                          <a:effectLst/>
                        </a:rPr>
                        <a:t>Default implementation of </a:t>
                      </a:r>
                      <a:r>
                        <a:rPr lang="en-US" u="none" strike="noStrike">
                          <a:effectLst/>
                        </a:rPr>
                        <a:t>IServiceCollection</a:t>
                      </a:r>
                      <a:endParaRPr lang="en-US">
                        <a:effectLst/>
                      </a:endParaRPr>
                    </a:p>
                  </a:txBody>
                  <a:tcPr anchor="ctr"/>
                </a:tc>
                <a:extLst>
                  <a:ext uri="{0D108BD9-81ED-4DB2-BD59-A6C34878D82A}">
                    <a16:rowId xmlns:a16="http://schemas.microsoft.com/office/drawing/2014/main" val="10004"/>
                  </a:ext>
                </a:extLst>
              </a:tr>
              <a:tr h="311143">
                <a:tc>
                  <a:txBody>
                    <a:bodyPr/>
                    <a:lstStyle/>
                    <a:p>
                      <a:pPr algn="l" fontAlgn="t"/>
                      <a:r>
                        <a:rPr lang="en-US" u="none" strike="noStrike">
                          <a:effectLst/>
                        </a:rPr>
                        <a:t>ServiceProviderOptions</a:t>
                      </a:r>
                      <a:endParaRPr lang="en-US">
                        <a:effectLst/>
                      </a:endParaRPr>
                    </a:p>
                  </a:txBody>
                  <a:tcPr anchor="ctr"/>
                </a:tc>
                <a:tc>
                  <a:txBody>
                    <a:bodyPr/>
                    <a:lstStyle/>
                    <a:p>
                      <a:pPr algn="l" fontAlgn="t"/>
                      <a:r>
                        <a:rPr lang="en-US">
                          <a:effectLst/>
                        </a:rPr>
                        <a:t>Options for configuring various behaviors of the default </a:t>
                      </a:r>
                      <a:r>
                        <a:rPr lang="en-US" u="none" strike="noStrike">
                          <a:effectLst/>
                        </a:rPr>
                        <a:t>IServiceProvider</a:t>
                      </a:r>
                      <a:r>
                        <a:rPr lang="en-US">
                          <a:effectLst/>
                        </a:rPr>
                        <a:t> implementation</a:t>
                      </a:r>
                    </a:p>
                  </a:txBody>
                  <a:tcPr anchor="ctr"/>
                </a:tc>
                <a:extLst>
                  <a:ext uri="{0D108BD9-81ED-4DB2-BD59-A6C34878D82A}">
                    <a16:rowId xmlns:a16="http://schemas.microsoft.com/office/drawing/2014/main" val="207236356"/>
                  </a:ext>
                </a:extLst>
              </a:tr>
              <a:tr h="365698">
                <a:tc>
                  <a:txBody>
                    <a:bodyPr/>
                    <a:lstStyle/>
                    <a:p>
                      <a:pPr algn="l" fontAlgn="t"/>
                      <a:r>
                        <a:rPr lang="en-US" u="none" strike="noStrike">
                          <a:effectLst/>
                        </a:rPr>
                        <a:t>HttpClientBuilderExtensions</a:t>
                      </a:r>
                      <a:endParaRPr lang="en-US">
                        <a:effectLst/>
                      </a:endParaRPr>
                    </a:p>
                  </a:txBody>
                  <a:tcPr anchor="ctr"/>
                </a:tc>
                <a:tc>
                  <a:txBody>
                    <a:bodyPr/>
                    <a:lstStyle/>
                    <a:p>
                      <a:pPr algn="l" fontAlgn="t"/>
                      <a:r>
                        <a:rPr lang="en-US">
                          <a:effectLst/>
                        </a:rPr>
                        <a:t>Extension methods for configuring an </a:t>
                      </a:r>
                      <a:r>
                        <a:rPr lang="en-US" u="none" strike="noStrike">
                          <a:effectLst/>
                        </a:rPr>
                        <a:t>IHttpClientBuilder</a:t>
                      </a:r>
                      <a:endParaRPr lang="en-US">
                        <a:effectLst/>
                      </a:endParaRPr>
                    </a:p>
                  </a:txBody>
                  <a:tcPr anchor="ctr"/>
                </a:tc>
                <a:extLst>
                  <a:ext uri="{0D108BD9-81ED-4DB2-BD59-A6C34878D82A}">
                    <a16:rowId xmlns:a16="http://schemas.microsoft.com/office/drawing/2014/main" val="4089918542"/>
                  </a:ext>
                </a:extLst>
              </a:tr>
              <a:tr h="411418">
                <a:tc>
                  <a:txBody>
                    <a:bodyPr/>
                    <a:lstStyle/>
                    <a:p>
                      <a:pPr algn="l" fontAlgn="t"/>
                      <a:r>
                        <a:rPr lang="en-US" u="none" strike="noStrike">
                          <a:effectLst/>
                        </a:rPr>
                        <a:t>HttpClientFactoryServiceCollectionExtensions</a:t>
                      </a:r>
                      <a:endParaRPr lang="en-US">
                        <a:effectLst/>
                      </a:endParaRPr>
                    </a:p>
                  </a:txBody>
                  <a:tcPr anchor="ctr"/>
                </a:tc>
                <a:tc>
                  <a:txBody>
                    <a:bodyPr/>
                    <a:lstStyle/>
                    <a:p>
                      <a:pPr algn="l" fontAlgn="t"/>
                      <a:r>
                        <a:rPr lang="en-US">
                          <a:effectLst/>
                        </a:rPr>
                        <a:t>Extensions methods to configure an </a:t>
                      </a:r>
                      <a:r>
                        <a:rPr lang="en-US" u="none" strike="noStrike">
                          <a:effectLst/>
                        </a:rPr>
                        <a:t>IServiceCollection</a:t>
                      </a:r>
                      <a:r>
                        <a:rPr lang="en-US">
                          <a:effectLst/>
                        </a:rPr>
                        <a:t> for </a:t>
                      </a:r>
                      <a:r>
                        <a:rPr lang="en-US" u="none" strike="noStrike">
                          <a:effectLst/>
                        </a:rPr>
                        <a:t>IHttpClientFactory</a:t>
                      </a:r>
                      <a:endParaRPr lang="en-US">
                        <a:effectLst/>
                      </a:endParaRPr>
                    </a:p>
                  </a:txBody>
                  <a:tcPr anchor="ctr"/>
                </a:tc>
                <a:extLst>
                  <a:ext uri="{0D108BD9-81ED-4DB2-BD59-A6C34878D82A}">
                    <a16:rowId xmlns:a16="http://schemas.microsoft.com/office/drawing/2014/main" val="2259037351"/>
                  </a:ext>
                </a:extLst>
              </a:tr>
            </a:tbl>
          </a:graphicData>
        </a:graphic>
      </p:graphicFrame>
    </p:spTree>
    <p:extLst>
      <p:ext uri="{BB962C8B-B14F-4D97-AF65-F5344CB8AC3E}">
        <p14:creationId xmlns:p14="http://schemas.microsoft.com/office/powerpoint/2010/main" val="1484323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35</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11578926" cy="575433"/>
          </a:xfrm>
        </p:spPr>
        <p:txBody>
          <a:bodyPr>
            <a:noAutofit/>
          </a:bodyPr>
          <a:lstStyle/>
          <a:p>
            <a:r>
              <a:rPr lang="en-US" sz="4000" b="1"/>
              <a:t>ServiceCollection Class Demo </a:t>
            </a:r>
            <a:endParaRPr lang="en-US" sz="4000" b="1" dirty="0"/>
          </a:p>
        </p:txBody>
      </p:sp>
      <p:grpSp>
        <p:nvGrpSpPr>
          <p:cNvPr id="25" name="Group 24">
            <a:extLst>
              <a:ext uri="{FF2B5EF4-FFF2-40B4-BE49-F238E27FC236}">
                <a16:creationId xmlns:a16="http://schemas.microsoft.com/office/drawing/2014/main" id="{27F7EB57-3873-4E0A-A183-58C793C3136D}"/>
              </a:ext>
            </a:extLst>
          </p:cNvPr>
          <p:cNvGrpSpPr/>
          <p:nvPr/>
        </p:nvGrpSpPr>
        <p:grpSpPr>
          <a:xfrm>
            <a:off x="403818" y="1525904"/>
            <a:ext cx="11404731" cy="4872917"/>
            <a:chOff x="403818" y="1525904"/>
            <a:chExt cx="11404731" cy="4872917"/>
          </a:xfrm>
        </p:grpSpPr>
        <p:pic>
          <p:nvPicPr>
            <p:cNvPr id="9" name="Picture 8">
              <a:extLst>
                <a:ext uri="{FF2B5EF4-FFF2-40B4-BE49-F238E27FC236}">
                  <a16:creationId xmlns:a16="http://schemas.microsoft.com/office/drawing/2014/main" id="{F9FE25E0-B36F-42DC-98F4-73196146F415}"/>
                </a:ext>
              </a:extLst>
            </p:cNvPr>
            <p:cNvPicPr>
              <a:picLocks noChangeAspect="1"/>
            </p:cNvPicPr>
            <p:nvPr/>
          </p:nvPicPr>
          <p:blipFill>
            <a:blip r:embed="rId2"/>
            <a:stretch>
              <a:fillRect/>
            </a:stretch>
          </p:blipFill>
          <p:spPr>
            <a:xfrm>
              <a:off x="403818" y="3861141"/>
              <a:ext cx="6294665" cy="2537680"/>
            </a:xfrm>
            <a:prstGeom prst="rect">
              <a:avLst/>
            </a:prstGeom>
            <a:ln w="12700">
              <a:solidFill>
                <a:srgbClr val="0070C0"/>
              </a:solidFill>
            </a:ln>
          </p:spPr>
        </p:pic>
        <p:pic>
          <p:nvPicPr>
            <p:cNvPr id="11" name="Picture 10">
              <a:extLst>
                <a:ext uri="{FF2B5EF4-FFF2-40B4-BE49-F238E27FC236}">
                  <a16:creationId xmlns:a16="http://schemas.microsoft.com/office/drawing/2014/main" id="{2CD95154-71A9-4B77-8AEA-E67A36113092}"/>
                </a:ext>
              </a:extLst>
            </p:cNvPr>
            <p:cNvPicPr>
              <a:picLocks noChangeAspect="1"/>
            </p:cNvPicPr>
            <p:nvPr/>
          </p:nvPicPr>
          <p:blipFill>
            <a:blip r:embed="rId3"/>
            <a:stretch>
              <a:fillRect/>
            </a:stretch>
          </p:blipFill>
          <p:spPr>
            <a:xfrm>
              <a:off x="403818" y="1577018"/>
              <a:ext cx="4572930" cy="2072820"/>
            </a:xfrm>
            <a:prstGeom prst="rect">
              <a:avLst/>
            </a:prstGeom>
            <a:ln w="12700">
              <a:solidFill>
                <a:srgbClr val="0070C0"/>
              </a:solidFill>
            </a:ln>
          </p:spPr>
        </p:pic>
        <p:cxnSp>
          <p:nvCxnSpPr>
            <p:cNvPr id="12" name="Straight Arrow Connector 11">
              <a:extLst>
                <a:ext uri="{FF2B5EF4-FFF2-40B4-BE49-F238E27FC236}">
                  <a16:creationId xmlns:a16="http://schemas.microsoft.com/office/drawing/2014/main" id="{8D0E2CD0-EE0A-4DBE-9770-D111F4CBCEDC}"/>
                </a:ext>
              </a:extLst>
            </p:cNvPr>
            <p:cNvCxnSpPr>
              <a:cxnSpLocks/>
              <a:endCxn id="11" idx="3"/>
            </p:cNvCxnSpPr>
            <p:nvPr/>
          </p:nvCxnSpPr>
          <p:spPr>
            <a:xfrm flipH="1" flipV="1">
              <a:off x="4976748" y="2613428"/>
              <a:ext cx="2918556" cy="57222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9F0E86-7E25-44E7-8E4E-CB0944153AF3}"/>
                </a:ext>
              </a:extLst>
            </p:cNvPr>
            <p:cNvCxnSpPr>
              <a:cxnSpLocks/>
            </p:cNvCxnSpPr>
            <p:nvPr/>
          </p:nvCxnSpPr>
          <p:spPr>
            <a:xfrm flipH="1">
              <a:off x="4976748" y="3389672"/>
              <a:ext cx="2898892" cy="4560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45D6937-6663-47CA-AF84-A8194174EA9F}"/>
                </a:ext>
              </a:extLst>
            </p:cNvPr>
            <p:cNvGrpSpPr/>
            <p:nvPr/>
          </p:nvGrpSpPr>
          <p:grpSpPr>
            <a:xfrm>
              <a:off x="7431567" y="1525904"/>
              <a:ext cx="4376982" cy="2198173"/>
              <a:chOff x="7431567" y="1525904"/>
              <a:chExt cx="4376982" cy="2198173"/>
            </a:xfrm>
          </p:grpSpPr>
          <p:pic>
            <p:nvPicPr>
              <p:cNvPr id="7" name="Picture 6">
                <a:extLst>
                  <a:ext uri="{FF2B5EF4-FFF2-40B4-BE49-F238E27FC236}">
                    <a16:creationId xmlns:a16="http://schemas.microsoft.com/office/drawing/2014/main" id="{A00BCB11-31F1-4442-9FB4-F8512115862E}"/>
                  </a:ext>
                </a:extLst>
              </p:cNvPr>
              <p:cNvPicPr>
                <a:picLocks noChangeAspect="1"/>
              </p:cNvPicPr>
              <p:nvPr/>
            </p:nvPicPr>
            <p:blipFill>
              <a:blip r:embed="rId4"/>
              <a:stretch>
                <a:fillRect/>
              </a:stretch>
            </p:blipFill>
            <p:spPr>
              <a:xfrm>
                <a:off x="7431567" y="1525904"/>
                <a:ext cx="4376978" cy="2198173"/>
              </a:xfrm>
              <a:prstGeom prst="rect">
                <a:avLst/>
              </a:prstGeom>
            </p:spPr>
          </p:pic>
          <p:cxnSp>
            <p:nvCxnSpPr>
              <p:cNvPr id="19" name="Straight Arrow Connector 18">
                <a:extLst>
                  <a:ext uri="{FF2B5EF4-FFF2-40B4-BE49-F238E27FC236}">
                    <a16:creationId xmlns:a16="http://schemas.microsoft.com/office/drawing/2014/main" id="{CAE6E97B-21C1-4463-8E55-6F2AFB2CB340}"/>
                  </a:ext>
                </a:extLst>
              </p:cNvPr>
              <p:cNvCxnSpPr>
                <a:cxnSpLocks/>
                <a:stCxn id="20" idx="2"/>
              </p:cNvCxnSpPr>
              <p:nvPr/>
            </p:nvCxnSpPr>
            <p:spPr>
              <a:xfrm flipH="1">
                <a:off x="9762699" y="2207212"/>
                <a:ext cx="910225" cy="41777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F48BDF2-AF3B-498F-B3FE-0947FF1BED3A}"/>
                  </a:ext>
                </a:extLst>
              </p:cNvPr>
              <p:cNvSpPr/>
              <p:nvPr/>
            </p:nvSpPr>
            <p:spPr>
              <a:xfrm>
                <a:off x="9537298" y="1701654"/>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sp>
            <p:nvSpPr>
              <p:cNvPr id="23" name="Rectangle 22">
                <a:extLst>
                  <a:ext uri="{FF2B5EF4-FFF2-40B4-BE49-F238E27FC236}">
                    <a16:creationId xmlns:a16="http://schemas.microsoft.com/office/drawing/2014/main" id="{3C51534F-8B56-4C5D-AA08-89879B034169}"/>
                  </a:ext>
                </a:extLst>
              </p:cNvPr>
              <p:cNvSpPr/>
              <p:nvPr/>
            </p:nvSpPr>
            <p:spPr>
              <a:xfrm>
                <a:off x="7943728" y="2619257"/>
                <a:ext cx="3864817" cy="236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74158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272288A-ED4C-4190-BC78-832B743CB5EC}"/>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D468D14F-B452-4EE4-B02C-66D69C940404}"/>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itle 1">
            <a:extLst>
              <a:ext uri="{FF2B5EF4-FFF2-40B4-BE49-F238E27FC236}">
                <a16:creationId xmlns:a16="http://schemas.microsoft.com/office/drawing/2014/main" id="{3114A3E0-B32D-46B0-AEAD-890F986A85E5}"/>
              </a:ext>
            </a:extLst>
          </p:cNvPr>
          <p:cNvSpPr>
            <a:spLocks noGrp="1"/>
          </p:cNvSpPr>
          <p:nvPr>
            <p:ph type="title"/>
          </p:nvPr>
        </p:nvSpPr>
        <p:spPr>
          <a:xfrm>
            <a:off x="396764" y="720006"/>
            <a:ext cx="7921326" cy="575433"/>
          </a:xfrm>
        </p:spPr>
        <p:txBody>
          <a:bodyPr>
            <a:noAutofit/>
          </a:bodyPr>
          <a:lstStyle/>
          <a:p>
            <a:r>
              <a:rPr lang="en-US" sz="4000" b="1"/>
              <a:t>ServiceCollection Class Demo </a:t>
            </a:r>
            <a:endParaRPr lang="en-US" sz="4000" b="1" dirty="0"/>
          </a:p>
        </p:txBody>
      </p:sp>
      <p:pic>
        <p:nvPicPr>
          <p:cNvPr id="7" name="Picture 6">
            <a:extLst>
              <a:ext uri="{FF2B5EF4-FFF2-40B4-BE49-F238E27FC236}">
                <a16:creationId xmlns:a16="http://schemas.microsoft.com/office/drawing/2014/main" id="{D9D30FBF-E08C-46EE-BFE8-F55D04E665DD}"/>
              </a:ext>
            </a:extLst>
          </p:cNvPr>
          <p:cNvPicPr>
            <a:picLocks noChangeAspect="1"/>
          </p:cNvPicPr>
          <p:nvPr/>
        </p:nvPicPr>
        <p:blipFill>
          <a:blip r:embed="rId2"/>
          <a:stretch>
            <a:fillRect/>
          </a:stretch>
        </p:blipFill>
        <p:spPr>
          <a:xfrm>
            <a:off x="2659" y="1869445"/>
            <a:ext cx="3581400" cy="723038"/>
          </a:xfrm>
          <a:prstGeom prst="rect">
            <a:avLst/>
          </a:prstGeom>
        </p:spPr>
      </p:pic>
      <p:pic>
        <p:nvPicPr>
          <p:cNvPr id="9" name="Picture 8">
            <a:extLst>
              <a:ext uri="{FF2B5EF4-FFF2-40B4-BE49-F238E27FC236}">
                <a16:creationId xmlns:a16="http://schemas.microsoft.com/office/drawing/2014/main" id="{253EF4B1-29B4-4475-B288-F04E99B3236B}"/>
              </a:ext>
            </a:extLst>
          </p:cNvPr>
          <p:cNvPicPr>
            <a:picLocks noChangeAspect="1"/>
          </p:cNvPicPr>
          <p:nvPr/>
        </p:nvPicPr>
        <p:blipFill>
          <a:blip r:embed="rId3"/>
          <a:stretch>
            <a:fillRect/>
          </a:stretch>
        </p:blipFill>
        <p:spPr>
          <a:xfrm>
            <a:off x="31234" y="2573554"/>
            <a:ext cx="6314931" cy="3868802"/>
          </a:xfrm>
          <a:prstGeom prst="rect">
            <a:avLst/>
          </a:prstGeom>
        </p:spPr>
      </p:pic>
      <p:pic>
        <p:nvPicPr>
          <p:cNvPr id="11" name="Picture 10">
            <a:extLst>
              <a:ext uri="{FF2B5EF4-FFF2-40B4-BE49-F238E27FC236}">
                <a16:creationId xmlns:a16="http://schemas.microsoft.com/office/drawing/2014/main" id="{A9561D77-8979-4859-8DAC-FAF815D9B30C}"/>
              </a:ext>
            </a:extLst>
          </p:cNvPr>
          <p:cNvPicPr>
            <a:picLocks noChangeAspect="1"/>
          </p:cNvPicPr>
          <p:nvPr/>
        </p:nvPicPr>
        <p:blipFill>
          <a:blip r:embed="rId4"/>
          <a:stretch>
            <a:fillRect/>
          </a:stretch>
        </p:blipFill>
        <p:spPr>
          <a:xfrm>
            <a:off x="6054406" y="1269346"/>
            <a:ext cx="5878127" cy="2799459"/>
          </a:xfrm>
          <a:prstGeom prst="rect">
            <a:avLst/>
          </a:prstGeom>
        </p:spPr>
      </p:pic>
      <p:pic>
        <p:nvPicPr>
          <p:cNvPr id="12" name="Picture 11">
            <a:extLst>
              <a:ext uri="{FF2B5EF4-FFF2-40B4-BE49-F238E27FC236}">
                <a16:creationId xmlns:a16="http://schemas.microsoft.com/office/drawing/2014/main" id="{F521F547-833D-4A46-B48B-0289267C0168}"/>
              </a:ext>
            </a:extLst>
          </p:cNvPr>
          <p:cNvPicPr>
            <a:picLocks noChangeAspect="1"/>
          </p:cNvPicPr>
          <p:nvPr/>
        </p:nvPicPr>
        <p:blipFill>
          <a:blip r:embed="rId5"/>
          <a:stretch>
            <a:fillRect/>
          </a:stretch>
        </p:blipFill>
        <p:spPr>
          <a:xfrm>
            <a:off x="7551175" y="3854245"/>
            <a:ext cx="4589928" cy="2578279"/>
          </a:xfrm>
          <a:prstGeom prst="rect">
            <a:avLst/>
          </a:prstGeom>
        </p:spPr>
      </p:pic>
      <p:sp>
        <p:nvSpPr>
          <p:cNvPr id="13" name="Rectangle 12">
            <a:extLst>
              <a:ext uri="{FF2B5EF4-FFF2-40B4-BE49-F238E27FC236}">
                <a16:creationId xmlns:a16="http://schemas.microsoft.com/office/drawing/2014/main" id="{D9DE034A-7CD5-4708-AD85-0318B116E68D}"/>
              </a:ext>
            </a:extLst>
          </p:cNvPr>
          <p:cNvSpPr/>
          <p:nvPr/>
        </p:nvSpPr>
        <p:spPr>
          <a:xfrm>
            <a:off x="21709" y="1581272"/>
            <a:ext cx="1394389" cy="280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1977100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D66348-3F6E-40F5-9515-446B6E64C369}"/>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53725524-EE52-4173-856D-3CB03F31CC4E}"/>
              </a:ext>
            </a:extLst>
          </p:cNvPr>
          <p:cNvSpPr>
            <a:spLocks noGrp="1"/>
          </p:cNvSpPr>
          <p:nvPr>
            <p:ph type="sldNum" sz="quarter" idx="12"/>
          </p:nvPr>
        </p:nvSpPr>
        <p:spPr/>
        <p:txBody>
          <a:bodyPr/>
          <a:lstStyle/>
          <a:p>
            <a:fld id="{CC0149FD-98BB-4821-915B-09C9BFE4B727}" type="slidenum">
              <a:rPr lang="en-US" smtClean="0"/>
              <a:pPr/>
              <a:t>37</a:t>
            </a:fld>
            <a:endParaRPr lang="en-US" dirty="0"/>
          </a:p>
        </p:txBody>
      </p:sp>
      <p:sp>
        <p:nvSpPr>
          <p:cNvPr id="6" name="Title 1">
            <a:extLst>
              <a:ext uri="{FF2B5EF4-FFF2-40B4-BE49-F238E27FC236}">
                <a16:creationId xmlns:a16="http://schemas.microsoft.com/office/drawing/2014/main" id="{1C81BD43-8FD6-422B-ABEA-159B1FBDA59C}"/>
              </a:ext>
            </a:extLst>
          </p:cNvPr>
          <p:cNvSpPr>
            <a:spLocks noGrp="1"/>
          </p:cNvSpPr>
          <p:nvPr>
            <p:ph type="title"/>
          </p:nvPr>
        </p:nvSpPr>
        <p:spPr>
          <a:xfrm>
            <a:off x="396764" y="720006"/>
            <a:ext cx="11578926" cy="575433"/>
          </a:xfrm>
        </p:spPr>
        <p:txBody>
          <a:bodyPr>
            <a:noAutofit/>
          </a:bodyPr>
          <a:lstStyle/>
          <a:p>
            <a:r>
              <a:rPr lang="en-US" sz="4000" b="1"/>
              <a:t>Understanding Dependency Injection Patterns</a:t>
            </a:r>
            <a:endParaRPr lang="en-US" sz="4000" b="1" dirty="0"/>
          </a:p>
        </p:txBody>
      </p:sp>
      <p:pic>
        <p:nvPicPr>
          <p:cNvPr id="8" name="Picture 7">
            <a:extLst>
              <a:ext uri="{FF2B5EF4-FFF2-40B4-BE49-F238E27FC236}">
                <a16:creationId xmlns:a16="http://schemas.microsoft.com/office/drawing/2014/main" id="{58CD1DC2-94EB-4A27-B06A-22861074D9E7}"/>
              </a:ext>
            </a:extLst>
          </p:cNvPr>
          <p:cNvPicPr>
            <a:picLocks noChangeAspect="1"/>
          </p:cNvPicPr>
          <p:nvPr/>
        </p:nvPicPr>
        <p:blipFill>
          <a:blip r:embed="rId2"/>
          <a:stretch>
            <a:fillRect/>
          </a:stretch>
        </p:blipFill>
        <p:spPr>
          <a:xfrm>
            <a:off x="3581400" y="2341521"/>
            <a:ext cx="4504960" cy="4086974"/>
          </a:xfrm>
          <a:prstGeom prst="rect">
            <a:avLst/>
          </a:prstGeom>
        </p:spPr>
      </p:pic>
      <p:sp>
        <p:nvSpPr>
          <p:cNvPr id="10" name="TextBox 9">
            <a:extLst>
              <a:ext uri="{FF2B5EF4-FFF2-40B4-BE49-F238E27FC236}">
                <a16:creationId xmlns:a16="http://schemas.microsoft.com/office/drawing/2014/main" id="{8200DA7C-9E04-46F5-9AF2-138ADCE99C02}"/>
              </a:ext>
            </a:extLst>
          </p:cNvPr>
          <p:cNvSpPr txBox="1"/>
          <p:nvPr/>
        </p:nvSpPr>
        <p:spPr>
          <a:xfrm>
            <a:off x="-50698" y="1448969"/>
            <a:ext cx="12074013" cy="892552"/>
          </a:xfrm>
          <a:prstGeom prst="rect">
            <a:avLst/>
          </a:prstGeom>
          <a:noFill/>
        </p:spPr>
        <p:txBody>
          <a:bodyPr wrap="square">
            <a:spAutoFit/>
          </a:bodyPr>
          <a:lstStyle/>
          <a:p>
            <a:pPr marL="342900" indent="-342900">
              <a:buClr>
                <a:srgbClr val="973735"/>
              </a:buClr>
              <a:buSzPct val="50000"/>
              <a:buFont typeface="Wingdings" pitchFamily="2" charset="2"/>
              <a:buChar char="u"/>
              <a:tabLst>
                <a:tab pos="241300" algn="l"/>
              </a:tabLst>
              <a:defRPr/>
            </a:pPr>
            <a:r>
              <a:rPr lang="en-US" sz="2600">
                <a:solidFill>
                  <a:srgbClr val="111111"/>
                </a:solidFill>
                <a:latin typeface="+mj-lt"/>
              </a:rPr>
              <a:t>The following are the four important patterns by which we can implement Dependency Injection (DI):</a:t>
            </a:r>
          </a:p>
        </p:txBody>
      </p:sp>
    </p:spTree>
    <p:extLst>
      <p:ext uri="{BB962C8B-B14F-4D97-AF65-F5344CB8AC3E}">
        <p14:creationId xmlns:p14="http://schemas.microsoft.com/office/powerpoint/2010/main" val="255228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38</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10197"/>
            <a:ext cx="12255053" cy="1600438"/>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guarantee that a necessary dependency is always available to the class we’re currently developing?</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requiring all callers to supply the dependency as a parameter to the class’s constructor</a:t>
            </a:r>
          </a:p>
        </p:txBody>
      </p:sp>
      <p:pic>
        <p:nvPicPr>
          <p:cNvPr id="8" name="Picture 7">
            <a:extLst>
              <a:ext uri="{FF2B5EF4-FFF2-40B4-BE49-F238E27FC236}">
                <a16:creationId xmlns:a16="http://schemas.microsoft.com/office/drawing/2014/main" id="{907FD805-BFD6-4F56-8418-F1FB1812CCCD}"/>
              </a:ext>
            </a:extLst>
          </p:cNvPr>
          <p:cNvPicPr>
            <a:picLocks noChangeAspect="1"/>
          </p:cNvPicPr>
          <p:nvPr/>
        </p:nvPicPr>
        <p:blipFill>
          <a:blip r:embed="rId3"/>
          <a:stretch>
            <a:fillRect/>
          </a:stretch>
        </p:blipFill>
        <p:spPr>
          <a:xfrm>
            <a:off x="2218208" y="2741220"/>
            <a:ext cx="5578773" cy="2554693"/>
          </a:xfrm>
          <a:prstGeom prst="rect">
            <a:avLst/>
          </a:prstGeom>
          <a:ln w="12700">
            <a:solidFill>
              <a:schemeClr val="accent1">
                <a:shade val="50000"/>
              </a:schemeClr>
            </a:solidFill>
          </a:ln>
        </p:spPr>
      </p:pic>
      <p:sp>
        <p:nvSpPr>
          <p:cNvPr id="10" name="TextBox 9">
            <a:extLst>
              <a:ext uri="{FF2B5EF4-FFF2-40B4-BE49-F238E27FC236}">
                <a16:creationId xmlns:a16="http://schemas.microsoft.com/office/drawing/2014/main" id="{CADE79DC-CD89-4824-89FF-42A00851BD6A}"/>
              </a:ext>
            </a:extLst>
          </p:cNvPr>
          <p:cNvSpPr txBox="1"/>
          <p:nvPr/>
        </p:nvSpPr>
        <p:spPr>
          <a:xfrm>
            <a:off x="-29496" y="5280370"/>
            <a:ext cx="12192000" cy="1246495"/>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class requires an instance of a dependency to work at all, we can supply that dependency through the class’s constructor, enabling it to store the reference for future (or immediate) use</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377084" y="3195703"/>
            <a:ext cx="3598606" cy="1477328"/>
          </a:xfrm>
          <a:prstGeom prst="rect">
            <a:avLst/>
          </a:prstGeom>
          <a:noFill/>
          <a:ln w="12700">
            <a:solidFill>
              <a:schemeClr val="accent1">
                <a:shade val="50000"/>
              </a:schemeClr>
            </a:solidFill>
          </a:ln>
        </p:spPr>
        <p:txBody>
          <a:bodyPr wrap="square">
            <a:spAutoFit/>
          </a:bodyPr>
          <a:lstStyle/>
          <a:p>
            <a:pPr algn="just"/>
            <a:r>
              <a:rPr lang="en-US" sz="1500" b="1" i="0">
                <a:solidFill>
                  <a:srgbClr val="000000"/>
                </a:solidFill>
                <a:effectLst/>
                <a:latin typeface="+mj-lt"/>
              </a:rPr>
              <a:t>NeedyClass </a:t>
            </a:r>
            <a:r>
              <a:rPr lang="en-US" sz="1500" b="0" i="0">
                <a:solidFill>
                  <a:srgbClr val="000000"/>
                </a:solidFill>
                <a:effectLst/>
                <a:latin typeface="+mj-lt"/>
              </a:rPr>
              <a:t>needs an instance of Dependency to work, so it requires any Client to supply an instance via its constructor. This guarantees that the instance is available to </a:t>
            </a:r>
            <a:r>
              <a:rPr lang="en-US" sz="1500" b="1" i="0">
                <a:solidFill>
                  <a:srgbClr val="000000"/>
                </a:solidFill>
                <a:effectLst/>
                <a:latin typeface="+mj-lt"/>
              </a:rPr>
              <a:t>NeedyClass </a:t>
            </a:r>
            <a:r>
              <a:rPr lang="en-US" sz="1500" b="0" i="0">
                <a:solidFill>
                  <a:srgbClr val="000000"/>
                </a:solidFill>
                <a:effectLst/>
                <a:latin typeface="+mj-lt"/>
              </a:rPr>
              <a:t>whenever it’s needed</a:t>
            </a:r>
            <a:endParaRPr lang="en-US"/>
          </a:p>
        </p:txBody>
      </p:sp>
    </p:spTree>
    <p:extLst>
      <p:ext uri="{BB962C8B-B14F-4D97-AF65-F5344CB8AC3E}">
        <p14:creationId xmlns:p14="http://schemas.microsoft.com/office/powerpoint/2010/main" val="3388795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39</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grpSp>
        <p:nvGrpSpPr>
          <p:cNvPr id="29" name="Group 28">
            <a:extLst>
              <a:ext uri="{FF2B5EF4-FFF2-40B4-BE49-F238E27FC236}">
                <a16:creationId xmlns:a16="http://schemas.microsoft.com/office/drawing/2014/main" id="{6EE6014B-EAE5-49AA-903F-1DB424DFBC36}"/>
              </a:ext>
            </a:extLst>
          </p:cNvPr>
          <p:cNvGrpSpPr/>
          <p:nvPr/>
        </p:nvGrpSpPr>
        <p:grpSpPr>
          <a:xfrm>
            <a:off x="696662" y="1466920"/>
            <a:ext cx="10798676" cy="4725189"/>
            <a:chOff x="696662" y="1466920"/>
            <a:chExt cx="10798676" cy="4725189"/>
          </a:xfrm>
        </p:grpSpPr>
        <p:pic>
          <p:nvPicPr>
            <p:cNvPr id="3" name="Picture 2">
              <a:extLst>
                <a:ext uri="{FF2B5EF4-FFF2-40B4-BE49-F238E27FC236}">
                  <a16:creationId xmlns:a16="http://schemas.microsoft.com/office/drawing/2014/main" id="{A0FC15D5-0A83-4F2F-9EA4-FD8F8C9958F6}"/>
                </a:ext>
              </a:extLst>
            </p:cNvPr>
            <p:cNvPicPr>
              <a:picLocks noChangeAspect="1"/>
            </p:cNvPicPr>
            <p:nvPr/>
          </p:nvPicPr>
          <p:blipFill>
            <a:blip r:embed="rId3"/>
            <a:stretch>
              <a:fillRect/>
            </a:stretch>
          </p:blipFill>
          <p:spPr>
            <a:xfrm>
              <a:off x="7737987" y="1466920"/>
              <a:ext cx="2696892" cy="1343747"/>
            </a:xfrm>
            <a:prstGeom prst="rect">
              <a:avLst/>
            </a:prstGeom>
          </p:spPr>
        </p:pic>
        <p:pic>
          <p:nvPicPr>
            <p:cNvPr id="11" name="Picture 10">
              <a:extLst>
                <a:ext uri="{FF2B5EF4-FFF2-40B4-BE49-F238E27FC236}">
                  <a16:creationId xmlns:a16="http://schemas.microsoft.com/office/drawing/2014/main" id="{738C081A-2DD3-4DEC-9CE2-5A6D58D29DF3}"/>
                </a:ext>
              </a:extLst>
            </p:cNvPr>
            <p:cNvPicPr>
              <a:picLocks noChangeAspect="1"/>
            </p:cNvPicPr>
            <p:nvPr/>
          </p:nvPicPr>
          <p:blipFill>
            <a:blip r:embed="rId4"/>
            <a:stretch>
              <a:fillRect/>
            </a:stretch>
          </p:blipFill>
          <p:spPr>
            <a:xfrm>
              <a:off x="696662" y="1471110"/>
              <a:ext cx="4999153" cy="3482642"/>
            </a:xfrm>
            <a:prstGeom prst="rect">
              <a:avLst/>
            </a:prstGeom>
            <a:ln w="12700">
              <a:solidFill>
                <a:schemeClr val="accent1">
                  <a:shade val="50000"/>
                </a:schemeClr>
              </a:solidFill>
            </a:ln>
          </p:spPr>
        </p:pic>
        <p:cxnSp>
          <p:nvCxnSpPr>
            <p:cNvPr id="15" name="Straight Arrow Connector 14">
              <a:extLst>
                <a:ext uri="{FF2B5EF4-FFF2-40B4-BE49-F238E27FC236}">
                  <a16:creationId xmlns:a16="http://schemas.microsoft.com/office/drawing/2014/main" id="{F72B4A80-AF3D-40C4-B87B-1D6FBAAD1C40}"/>
                </a:ext>
              </a:extLst>
            </p:cNvPr>
            <p:cNvCxnSpPr>
              <a:cxnSpLocks/>
            </p:cNvCxnSpPr>
            <p:nvPr/>
          </p:nvCxnSpPr>
          <p:spPr>
            <a:xfrm flipH="1">
              <a:off x="5695817" y="2467894"/>
              <a:ext cx="251411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3B1A0D0-17AE-4E4B-91DB-95807BFA97AB}"/>
                </a:ext>
              </a:extLst>
            </p:cNvPr>
            <p:cNvCxnSpPr/>
            <p:nvPr/>
          </p:nvCxnSpPr>
          <p:spPr>
            <a:xfrm>
              <a:off x="10057660" y="2271252"/>
              <a:ext cx="954469" cy="941179"/>
            </a:xfrm>
            <a:prstGeom prst="bentConnector3">
              <a:avLst>
                <a:gd name="adj1" fmla="val 100477"/>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2A46D4BE-9E9A-49B2-B53D-0A153BCE3C3E}"/>
                </a:ext>
              </a:extLst>
            </p:cNvPr>
            <p:cNvPicPr>
              <a:picLocks noChangeAspect="1"/>
            </p:cNvPicPr>
            <p:nvPr/>
          </p:nvPicPr>
          <p:blipFill>
            <a:blip r:embed="rId5"/>
            <a:stretch>
              <a:fillRect/>
            </a:stretch>
          </p:blipFill>
          <p:spPr>
            <a:xfrm>
              <a:off x="7441147" y="3212431"/>
              <a:ext cx="4054191" cy="2979678"/>
            </a:xfrm>
            <a:prstGeom prst="rect">
              <a:avLst/>
            </a:prstGeom>
            <a:ln w="12700">
              <a:solidFill>
                <a:schemeClr val="accent1">
                  <a:shade val="50000"/>
                </a:schemeClr>
              </a:solidFill>
            </a:ln>
          </p:spPr>
        </p:pic>
      </p:grpSp>
    </p:spTree>
    <p:extLst>
      <p:ext uri="{BB962C8B-B14F-4D97-AF65-F5344CB8AC3E}">
        <p14:creationId xmlns:p14="http://schemas.microsoft.com/office/powerpoint/2010/main" val="145591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98688"/>
            <a:ext cx="12255053" cy="5016758"/>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SOLID principles were developed by Robert C. Martin in a 2000 essay, “Design Principles and Design Patterns,” although the acronym was coined later by Michael Feathers</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 popular set of design principles that are used in object-oriented software development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SOLID is an acronym that stands for five key design principles: single responsibility principle, open-closed principle, Liskov substitution principle, interface segregation principle, and dependency inversion principle</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All five are commonly used by software engineers and provide some important benefits for developers</a:t>
            </a:r>
            <a:endParaRPr lang="en-US" sz="2600" dirty="0">
              <a:solidFill>
                <a:srgbClr val="111111"/>
              </a:solidFill>
              <a:latin typeface="+mj-lt"/>
            </a:endParaRPr>
          </a:p>
        </p:txBody>
      </p:sp>
    </p:spTree>
    <p:extLst>
      <p:ext uri="{BB962C8B-B14F-4D97-AF65-F5344CB8AC3E}">
        <p14:creationId xmlns:p14="http://schemas.microsoft.com/office/powerpoint/2010/main" val="1170922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40</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 Demo</a:t>
            </a:r>
            <a:endParaRPr lang="en-US" sz="4000" b="1" dirty="0"/>
          </a:p>
        </p:txBody>
      </p:sp>
      <p:pic>
        <p:nvPicPr>
          <p:cNvPr id="7" name="Picture 6">
            <a:extLst>
              <a:ext uri="{FF2B5EF4-FFF2-40B4-BE49-F238E27FC236}">
                <a16:creationId xmlns:a16="http://schemas.microsoft.com/office/drawing/2014/main" id="{5483CE58-AF5A-44E6-8F2A-4CEC36472770}"/>
              </a:ext>
            </a:extLst>
          </p:cNvPr>
          <p:cNvPicPr>
            <a:picLocks noChangeAspect="1"/>
          </p:cNvPicPr>
          <p:nvPr/>
        </p:nvPicPr>
        <p:blipFill>
          <a:blip r:embed="rId3"/>
          <a:stretch>
            <a:fillRect/>
          </a:stretch>
        </p:blipFill>
        <p:spPr>
          <a:xfrm>
            <a:off x="0" y="2030048"/>
            <a:ext cx="6938535" cy="4214151"/>
          </a:xfrm>
          <a:prstGeom prst="rect">
            <a:avLst/>
          </a:prstGeom>
        </p:spPr>
      </p:pic>
      <p:sp>
        <p:nvSpPr>
          <p:cNvPr id="13" name="Rectangle 12">
            <a:extLst>
              <a:ext uri="{FF2B5EF4-FFF2-40B4-BE49-F238E27FC236}">
                <a16:creationId xmlns:a16="http://schemas.microsoft.com/office/drawing/2014/main" id="{CB7E622F-1D45-4E34-A3DA-98D0BD371C7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8" name="Rectangle 7">
            <a:extLst>
              <a:ext uri="{FF2B5EF4-FFF2-40B4-BE49-F238E27FC236}">
                <a16:creationId xmlns:a16="http://schemas.microsoft.com/office/drawing/2014/main" id="{A25AE647-B99F-44A6-9408-506478242C6A}"/>
              </a:ext>
            </a:extLst>
          </p:cNvPr>
          <p:cNvSpPr/>
          <p:nvPr/>
        </p:nvSpPr>
        <p:spPr>
          <a:xfrm>
            <a:off x="1394389" y="4139381"/>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0CB7FC-1AD7-418D-B581-2D0D073EC670}"/>
              </a:ext>
            </a:extLst>
          </p:cNvPr>
          <p:cNvSpPr/>
          <p:nvPr/>
        </p:nvSpPr>
        <p:spPr>
          <a:xfrm>
            <a:off x="1414053" y="4778478"/>
            <a:ext cx="3964192"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FB0136-5320-4C63-8D2D-C5CD32BC5DA4}"/>
              </a:ext>
            </a:extLst>
          </p:cNvPr>
          <p:cNvPicPr>
            <a:picLocks noChangeAspect="1"/>
          </p:cNvPicPr>
          <p:nvPr/>
        </p:nvPicPr>
        <p:blipFill>
          <a:blip r:embed="rId4"/>
          <a:stretch>
            <a:fillRect/>
          </a:stretch>
        </p:blipFill>
        <p:spPr>
          <a:xfrm>
            <a:off x="7712244" y="2670933"/>
            <a:ext cx="4263446" cy="1107389"/>
          </a:xfrm>
          <a:prstGeom prst="rect">
            <a:avLst/>
          </a:prstGeom>
        </p:spPr>
      </p:pic>
      <p:pic>
        <p:nvPicPr>
          <p:cNvPr id="14" name="Picture 13">
            <a:extLst>
              <a:ext uri="{FF2B5EF4-FFF2-40B4-BE49-F238E27FC236}">
                <a16:creationId xmlns:a16="http://schemas.microsoft.com/office/drawing/2014/main" id="{A77122B6-EAED-4153-8CE9-EFAD36B5AC4E}"/>
              </a:ext>
            </a:extLst>
          </p:cNvPr>
          <p:cNvPicPr>
            <a:picLocks noChangeAspect="1"/>
          </p:cNvPicPr>
          <p:nvPr/>
        </p:nvPicPr>
        <p:blipFill>
          <a:blip r:embed="rId5"/>
          <a:stretch>
            <a:fillRect/>
          </a:stretch>
        </p:blipFill>
        <p:spPr>
          <a:xfrm>
            <a:off x="7712244" y="4224783"/>
            <a:ext cx="4262253" cy="1107389"/>
          </a:xfrm>
          <a:prstGeom prst="rect">
            <a:avLst/>
          </a:prstGeom>
        </p:spPr>
      </p:pic>
    </p:spTree>
    <p:extLst>
      <p:ext uri="{BB962C8B-B14F-4D97-AF65-F5344CB8AC3E}">
        <p14:creationId xmlns:p14="http://schemas.microsoft.com/office/powerpoint/2010/main" val="1692192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41</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Constructor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80701"/>
            <a:ext cx="12255054" cy="305327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Constructor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is the most preferable way of respecting the concept of DI. Most DI containers target the constructors. It is also the most common and more widely used pattern for DI. The injected component can be used anywhere in the class because when we create the object, the injected dependency comes into the class automatically and stays in some variable</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Developers prefer this technique when classes require some external dependency to initiate all other operations. As a constructor is involved, an object becomes ready with the dependent object once it is instantiated</a:t>
            </a:r>
          </a:p>
        </p:txBody>
      </p:sp>
      <p:sp>
        <p:nvSpPr>
          <p:cNvPr id="9" name="TextBox 8">
            <a:extLst>
              <a:ext uri="{FF2B5EF4-FFF2-40B4-BE49-F238E27FC236}">
                <a16:creationId xmlns:a16="http://schemas.microsoft.com/office/drawing/2014/main" id="{27B370F8-DEEC-4CFA-8690-36671BC2B9B6}"/>
              </a:ext>
            </a:extLst>
          </p:cNvPr>
          <p:cNvSpPr txBox="1"/>
          <p:nvPr/>
        </p:nvSpPr>
        <p:spPr>
          <a:xfrm>
            <a:off x="-49160" y="4314342"/>
            <a:ext cx="9458925" cy="492443"/>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Constructor Injection pattern</a:t>
            </a:r>
          </a:p>
        </p:txBody>
      </p:sp>
      <p:sp>
        <p:nvSpPr>
          <p:cNvPr id="11" name="TextBox 10">
            <a:extLst>
              <a:ext uri="{FF2B5EF4-FFF2-40B4-BE49-F238E27FC236}">
                <a16:creationId xmlns:a16="http://schemas.microsoft.com/office/drawing/2014/main" id="{2FCE61B8-92DB-4E56-8DB7-EDCE4700C65C}"/>
              </a:ext>
            </a:extLst>
          </p:cNvPr>
          <p:cNvSpPr txBox="1"/>
          <p:nvPr/>
        </p:nvSpPr>
        <p:spPr>
          <a:xfrm>
            <a:off x="-63054" y="4708839"/>
            <a:ext cx="12186228" cy="1805110"/>
          </a:xfrm>
          <a:prstGeom prst="rect">
            <a:avLst/>
          </a:prstGeom>
          <a:noFill/>
        </p:spPr>
        <p:txBody>
          <a:bodyPr wrap="square">
            <a:spAutoFit/>
          </a:bodyPr>
          <a:lstStyle/>
          <a:p>
            <a:pPr marL="514350" indent="-230188" algn="just">
              <a:lnSpc>
                <a:spcPct val="110000"/>
              </a:lnSpc>
              <a:buClr>
                <a:srgbClr val="973735"/>
              </a:buClr>
              <a:buSzPct val="70000"/>
              <a:buFont typeface="Wingdings" panose="05000000000000000000" pitchFamily="2" charset="2"/>
              <a:buChar char="§"/>
              <a:tabLst>
                <a:tab pos="241300" algn="l"/>
              </a:tabLst>
              <a:defRPr/>
            </a:pPr>
            <a:r>
              <a:rPr lang="en-US" sz="2100"/>
              <a:t>This is not so easy to implement when the class contains many constructors.</a:t>
            </a:r>
            <a:br>
              <a:rPr lang="en-US" sz="2100"/>
            </a:br>
            <a:r>
              <a:rPr lang="en-US" sz="2100"/>
              <a:t>Moreover, when the number of dependencies increases for a class, updating the</a:t>
            </a:r>
            <a:br>
              <a:rPr lang="en-US" sz="2100"/>
            </a:br>
            <a:r>
              <a:rPr lang="en-US" sz="2100"/>
              <a:t>constructor each time is not a feasible task</a:t>
            </a:r>
          </a:p>
          <a:p>
            <a:pPr marL="514350" indent="-230188" algn="just">
              <a:buClr>
                <a:srgbClr val="973735"/>
              </a:buClr>
              <a:buSzPct val="70000"/>
              <a:buFont typeface="Wingdings" panose="05000000000000000000" pitchFamily="2" charset="2"/>
              <a:buChar char="§"/>
              <a:tabLst>
                <a:tab pos="241300" algn="l"/>
              </a:tabLst>
              <a:defRPr/>
            </a:pPr>
            <a:r>
              <a:rPr lang="en-US" sz="2100"/>
              <a:t>When we have a number of arguments for a constructor by adding the dependency</a:t>
            </a:r>
            <a:br>
              <a:rPr lang="en-US" sz="2100"/>
            </a:br>
            <a:r>
              <a:rPr lang="en-US" sz="2100"/>
              <a:t>ones with the existing ones, the class will look messy</a:t>
            </a:r>
          </a:p>
        </p:txBody>
      </p:sp>
    </p:spTree>
    <p:extLst>
      <p:ext uri="{BB962C8B-B14F-4D97-AF65-F5344CB8AC3E}">
        <p14:creationId xmlns:p14="http://schemas.microsoft.com/office/powerpoint/2010/main" val="2955991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42</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3" y="1429861"/>
            <a:ext cx="12255053" cy="121571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do we enable DI as an option in a class?</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exposing a writable property that lets callers supply a dependency if they wish to   </a:t>
            </a:r>
          </a:p>
          <a:p>
            <a:pPr marL="342900" algn="just">
              <a:buClr>
                <a:srgbClr val="973735"/>
              </a:buClr>
              <a:buSzPct val="50000"/>
              <a:tabLst>
                <a:tab pos="241300" algn="l"/>
                <a:tab pos="628650" algn="l"/>
              </a:tabLst>
              <a:defRPr/>
            </a:pPr>
            <a:r>
              <a:rPr lang="en-US" sz="2400">
                <a:solidFill>
                  <a:srgbClr val="111111"/>
                </a:solidFill>
                <a:latin typeface="+mj-lt"/>
              </a:rPr>
              <a:t>    override the default behavior</a:t>
            </a:r>
          </a:p>
        </p:txBody>
      </p:sp>
      <p:sp>
        <p:nvSpPr>
          <p:cNvPr id="12" name="TextBox 11">
            <a:extLst>
              <a:ext uri="{FF2B5EF4-FFF2-40B4-BE49-F238E27FC236}">
                <a16:creationId xmlns:a16="http://schemas.microsoft.com/office/drawing/2014/main" id="{96E5C5B6-3DE2-4218-8881-6B90F24A7FA7}"/>
              </a:ext>
            </a:extLst>
          </p:cNvPr>
          <p:cNvSpPr txBox="1"/>
          <p:nvPr/>
        </p:nvSpPr>
        <p:spPr>
          <a:xfrm>
            <a:off x="8184615" y="2857003"/>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SomeClass has an optional DEPENDENCY on ISomeInterface; instead of requiring callers to supply an instance, it’s giving callers an option to define it via a property</a:t>
            </a:r>
            <a:endParaRPr lang="en-US"/>
          </a:p>
        </p:txBody>
      </p:sp>
      <p:pic>
        <p:nvPicPr>
          <p:cNvPr id="3" name="Picture 2">
            <a:extLst>
              <a:ext uri="{FF2B5EF4-FFF2-40B4-BE49-F238E27FC236}">
                <a16:creationId xmlns:a16="http://schemas.microsoft.com/office/drawing/2014/main" id="{F2103E5E-F955-49F9-8EB5-5243B546EF7D}"/>
              </a:ext>
            </a:extLst>
          </p:cNvPr>
          <p:cNvPicPr>
            <a:picLocks noChangeAspect="1"/>
          </p:cNvPicPr>
          <p:nvPr/>
        </p:nvPicPr>
        <p:blipFill>
          <a:blip r:embed="rId3"/>
          <a:stretch>
            <a:fillRect/>
          </a:stretch>
        </p:blipFill>
        <p:spPr>
          <a:xfrm>
            <a:off x="838200" y="2645578"/>
            <a:ext cx="6787044" cy="1669344"/>
          </a:xfrm>
          <a:prstGeom prst="rect">
            <a:avLst/>
          </a:prstGeom>
          <a:ln w="12700">
            <a:solidFill>
              <a:srgbClr val="0070C0"/>
            </a:solidFill>
          </a:ln>
        </p:spPr>
      </p:pic>
      <p:sp>
        <p:nvSpPr>
          <p:cNvPr id="11" name="TextBox 10">
            <a:extLst>
              <a:ext uri="{FF2B5EF4-FFF2-40B4-BE49-F238E27FC236}">
                <a16:creationId xmlns:a16="http://schemas.microsoft.com/office/drawing/2014/main" id="{31AEBAFC-AD7C-4F5C-A03F-694B121E3078}"/>
              </a:ext>
            </a:extLst>
          </p:cNvPr>
          <p:cNvSpPr txBox="1"/>
          <p:nvPr/>
        </p:nvSpPr>
        <p:spPr>
          <a:xfrm>
            <a:off x="-29496" y="4340682"/>
            <a:ext cx="6902245" cy="124649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The diagram depicts one property </a:t>
            </a:r>
            <a:r>
              <a:rPr lang="en-US" sz="2500" b="1">
                <a:solidFill>
                  <a:srgbClr val="111111"/>
                </a:solidFill>
                <a:latin typeface="+mj-lt"/>
              </a:rPr>
              <a:t>EmployeeDept</a:t>
            </a:r>
            <a:r>
              <a:rPr lang="en-US" sz="2500">
                <a:solidFill>
                  <a:srgbClr val="111111"/>
                </a:solidFill>
                <a:latin typeface="+mj-lt"/>
              </a:rPr>
              <a:t>, which can be injected directly with an </a:t>
            </a:r>
            <a:r>
              <a:rPr lang="en-US" sz="2500" b="1">
                <a:solidFill>
                  <a:srgbClr val="111111"/>
                </a:solidFill>
                <a:latin typeface="+mj-lt"/>
              </a:rPr>
              <a:t>IDepartment</a:t>
            </a:r>
            <a:r>
              <a:rPr lang="en-US" sz="2500">
                <a:solidFill>
                  <a:srgbClr val="111111"/>
                </a:solidFill>
                <a:latin typeface="+mj-lt"/>
              </a:rPr>
              <a:t> implementation</a:t>
            </a:r>
          </a:p>
        </p:txBody>
      </p:sp>
      <p:pic>
        <p:nvPicPr>
          <p:cNvPr id="9" name="Picture 8">
            <a:extLst>
              <a:ext uri="{FF2B5EF4-FFF2-40B4-BE49-F238E27FC236}">
                <a16:creationId xmlns:a16="http://schemas.microsoft.com/office/drawing/2014/main" id="{855164D9-D043-434F-8442-787E6ACCCD8C}"/>
              </a:ext>
            </a:extLst>
          </p:cNvPr>
          <p:cNvPicPr>
            <a:picLocks noChangeAspect="1"/>
          </p:cNvPicPr>
          <p:nvPr/>
        </p:nvPicPr>
        <p:blipFill>
          <a:blip r:embed="rId4"/>
          <a:stretch>
            <a:fillRect/>
          </a:stretch>
        </p:blipFill>
        <p:spPr>
          <a:xfrm>
            <a:off x="6872749" y="4469957"/>
            <a:ext cx="5201263" cy="1916364"/>
          </a:xfrm>
          <a:prstGeom prst="rect">
            <a:avLst/>
          </a:prstGeom>
          <a:ln w="12700">
            <a:solidFill>
              <a:srgbClr val="0070C0"/>
            </a:solidFill>
          </a:ln>
        </p:spPr>
      </p:pic>
    </p:spTree>
    <p:extLst>
      <p:ext uri="{BB962C8B-B14F-4D97-AF65-F5344CB8AC3E}">
        <p14:creationId xmlns:p14="http://schemas.microsoft.com/office/powerpoint/2010/main" val="3163964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43</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640486"/>
            <a:ext cx="9366668" cy="575433"/>
          </a:xfrm>
        </p:spPr>
        <p:txBody>
          <a:bodyPr>
            <a:noAutofit/>
          </a:bodyPr>
          <a:lstStyle/>
          <a:p>
            <a:r>
              <a:rPr lang="en-US" sz="4000" b="1"/>
              <a:t>DI - Property Injection Pattern Demo</a:t>
            </a:r>
            <a:endParaRPr lang="en-US" sz="4000" b="1" dirty="0"/>
          </a:p>
        </p:txBody>
      </p:sp>
      <p:pic>
        <p:nvPicPr>
          <p:cNvPr id="12" name="Picture 11">
            <a:extLst>
              <a:ext uri="{FF2B5EF4-FFF2-40B4-BE49-F238E27FC236}">
                <a16:creationId xmlns:a16="http://schemas.microsoft.com/office/drawing/2014/main" id="{B3E04D3A-85EE-49D0-882A-EBDD7255FADE}"/>
              </a:ext>
            </a:extLst>
          </p:cNvPr>
          <p:cNvPicPr>
            <a:picLocks noChangeAspect="1"/>
          </p:cNvPicPr>
          <p:nvPr/>
        </p:nvPicPr>
        <p:blipFill>
          <a:blip r:embed="rId2"/>
          <a:stretch>
            <a:fillRect/>
          </a:stretch>
        </p:blipFill>
        <p:spPr>
          <a:xfrm>
            <a:off x="3830985" y="1857659"/>
            <a:ext cx="2454094" cy="1336860"/>
          </a:xfrm>
          <a:prstGeom prst="rect">
            <a:avLst/>
          </a:prstGeom>
        </p:spPr>
      </p:pic>
      <p:pic>
        <p:nvPicPr>
          <p:cNvPr id="14" name="Picture 13">
            <a:extLst>
              <a:ext uri="{FF2B5EF4-FFF2-40B4-BE49-F238E27FC236}">
                <a16:creationId xmlns:a16="http://schemas.microsoft.com/office/drawing/2014/main" id="{E3416615-EC69-4C71-9C3C-6B012B62A205}"/>
              </a:ext>
            </a:extLst>
          </p:cNvPr>
          <p:cNvPicPr>
            <a:picLocks noChangeAspect="1"/>
          </p:cNvPicPr>
          <p:nvPr/>
        </p:nvPicPr>
        <p:blipFill>
          <a:blip r:embed="rId3"/>
          <a:stretch>
            <a:fillRect/>
          </a:stretch>
        </p:blipFill>
        <p:spPr>
          <a:xfrm>
            <a:off x="40192" y="1613302"/>
            <a:ext cx="3542216" cy="4254935"/>
          </a:xfrm>
          <a:prstGeom prst="rect">
            <a:avLst/>
          </a:prstGeom>
          <a:ln w="12700">
            <a:solidFill>
              <a:srgbClr val="0070C0"/>
            </a:solidFill>
          </a:ln>
        </p:spPr>
      </p:pic>
      <p:cxnSp>
        <p:nvCxnSpPr>
          <p:cNvPr id="17" name="Straight Arrow Connector 16">
            <a:extLst>
              <a:ext uri="{FF2B5EF4-FFF2-40B4-BE49-F238E27FC236}">
                <a16:creationId xmlns:a16="http://schemas.microsoft.com/office/drawing/2014/main" id="{E0B67A1E-C520-42DB-827C-556DB5DF71A1}"/>
              </a:ext>
            </a:extLst>
          </p:cNvPr>
          <p:cNvCxnSpPr>
            <a:cxnSpLocks/>
          </p:cNvCxnSpPr>
          <p:nvPr/>
        </p:nvCxnSpPr>
        <p:spPr>
          <a:xfrm flipH="1">
            <a:off x="3581882" y="2638717"/>
            <a:ext cx="63842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9128D1-C408-4A11-988D-2F69AF051C79}"/>
              </a:ext>
            </a:extLst>
          </p:cNvPr>
          <p:cNvCxnSpPr>
            <a:cxnSpLocks/>
          </p:cNvCxnSpPr>
          <p:nvPr/>
        </p:nvCxnSpPr>
        <p:spPr>
          <a:xfrm>
            <a:off x="5580595" y="2859781"/>
            <a:ext cx="95306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CB7E5F1-BC28-402F-9059-2F6EE0DE9020}"/>
              </a:ext>
            </a:extLst>
          </p:cNvPr>
          <p:cNvPicPr>
            <a:picLocks noChangeAspect="1"/>
          </p:cNvPicPr>
          <p:nvPr/>
        </p:nvPicPr>
        <p:blipFill>
          <a:blip r:embed="rId4"/>
          <a:stretch>
            <a:fillRect/>
          </a:stretch>
        </p:blipFill>
        <p:spPr>
          <a:xfrm>
            <a:off x="7124193" y="1123418"/>
            <a:ext cx="4987253" cy="5315086"/>
          </a:xfrm>
          <a:prstGeom prst="rect">
            <a:avLst/>
          </a:prstGeom>
        </p:spPr>
      </p:pic>
      <p:sp>
        <p:nvSpPr>
          <p:cNvPr id="26" name="Rectangle 25">
            <a:extLst>
              <a:ext uri="{FF2B5EF4-FFF2-40B4-BE49-F238E27FC236}">
                <a16:creationId xmlns:a16="http://schemas.microsoft.com/office/drawing/2014/main" id="{919FF10C-1176-41F6-AA7E-69BFBFA4D722}"/>
              </a:ext>
            </a:extLst>
          </p:cNvPr>
          <p:cNvSpPr/>
          <p:nvPr/>
        </p:nvSpPr>
        <p:spPr>
          <a:xfrm>
            <a:off x="7402915" y="2684044"/>
            <a:ext cx="4182834" cy="2742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295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44</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Property Injection Pattern Demo</a:t>
            </a:r>
            <a:endParaRPr lang="en-US" sz="4000" b="1" dirty="0"/>
          </a:p>
        </p:txBody>
      </p:sp>
      <p:sp>
        <p:nvSpPr>
          <p:cNvPr id="8" name="Rectangle 7">
            <a:extLst>
              <a:ext uri="{FF2B5EF4-FFF2-40B4-BE49-F238E27FC236}">
                <a16:creationId xmlns:a16="http://schemas.microsoft.com/office/drawing/2014/main" id="{09934146-2751-49F6-8E57-47D2A8886D9E}"/>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9" name="Group 8">
            <a:extLst>
              <a:ext uri="{FF2B5EF4-FFF2-40B4-BE49-F238E27FC236}">
                <a16:creationId xmlns:a16="http://schemas.microsoft.com/office/drawing/2014/main" id="{CAE0C0ED-EC5B-4BE8-BF43-28C83D92821E}"/>
              </a:ext>
            </a:extLst>
          </p:cNvPr>
          <p:cNvGrpSpPr/>
          <p:nvPr/>
        </p:nvGrpSpPr>
        <p:grpSpPr>
          <a:xfrm>
            <a:off x="393291" y="2141065"/>
            <a:ext cx="5071683" cy="4144144"/>
            <a:chOff x="609600" y="2141065"/>
            <a:chExt cx="5071683" cy="4144144"/>
          </a:xfrm>
        </p:grpSpPr>
        <p:pic>
          <p:nvPicPr>
            <p:cNvPr id="3" name="Picture 2">
              <a:extLst>
                <a:ext uri="{FF2B5EF4-FFF2-40B4-BE49-F238E27FC236}">
                  <a16:creationId xmlns:a16="http://schemas.microsoft.com/office/drawing/2014/main" id="{FFD7399E-D896-4C5C-A5DA-BBC2077422E9}"/>
                </a:ext>
              </a:extLst>
            </p:cNvPr>
            <p:cNvPicPr>
              <a:picLocks noChangeAspect="1"/>
            </p:cNvPicPr>
            <p:nvPr/>
          </p:nvPicPr>
          <p:blipFill>
            <a:blip r:embed="rId2"/>
            <a:stretch>
              <a:fillRect/>
            </a:stretch>
          </p:blipFill>
          <p:spPr>
            <a:xfrm>
              <a:off x="609600" y="2141065"/>
              <a:ext cx="5071683" cy="4144144"/>
            </a:xfrm>
            <a:prstGeom prst="rect">
              <a:avLst/>
            </a:prstGeom>
          </p:spPr>
        </p:pic>
        <p:sp>
          <p:nvSpPr>
            <p:cNvPr id="11" name="Rectangle 10">
              <a:extLst>
                <a:ext uri="{FF2B5EF4-FFF2-40B4-BE49-F238E27FC236}">
                  <a16:creationId xmlns:a16="http://schemas.microsoft.com/office/drawing/2014/main" id="{5B71027C-E978-4AFD-BEAB-51D642406EAA}"/>
                </a:ext>
              </a:extLst>
            </p:cNvPr>
            <p:cNvSpPr/>
            <p:nvPr/>
          </p:nvSpPr>
          <p:spPr>
            <a:xfrm>
              <a:off x="2009624" y="3429001"/>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A97DEC-9D75-4BEA-BAE7-4463CA189EF5}"/>
                </a:ext>
              </a:extLst>
            </p:cNvPr>
            <p:cNvSpPr/>
            <p:nvPr/>
          </p:nvSpPr>
          <p:spPr>
            <a:xfrm>
              <a:off x="2009624" y="4284460"/>
              <a:ext cx="3162144" cy="238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A48CFD9-D2D3-4AF6-843F-8953C0A26081}"/>
              </a:ext>
            </a:extLst>
          </p:cNvPr>
          <p:cNvPicPr>
            <a:picLocks noChangeAspect="1"/>
          </p:cNvPicPr>
          <p:nvPr/>
        </p:nvPicPr>
        <p:blipFill>
          <a:blip r:embed="rId3"/>
          <a:stretch>
            <a:fillRect/>
          </a:stretch>
        </p:blipFill>
        <p:spPr>
          <a:xfrm>
            <a:off x="6179574" y="2860587"/>
            <a:ext cx="5756787" cy="1344513"/>
          </a:xfrm>
          <a:prstGeom prst="rect">
            <a:avLst/>
          </a:prstGeom>
        </p:spPr>
      </p:pic>
    </p:spTree>
    <p:extLst>
      <p:ext uri="{BB962C8B-B14F-4D97-AF65-F5344CB8AC3E}">
        <p14:creationId xmlns:p14="http://schemas.microsoft.com/office/powerpoint/2010/main" val="4244748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45</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Property Injection Pattern</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439693"/>
            <a:ext cx="12255054" cy="1275862"/>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It does not require adding a new constructor or modifying an existing constructor</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This pattern comes in handy if the class has multiple dependencies of different types</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2735219"/>
            <a:ext cx="12117402" cy="3408754"/>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Property Injection pattern</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Setters are not easy to identify in a particular design to inject some external dependency. Still, they are preferred in some situations. However, we should be careful while using the property which is injected because that might be </a:t>
            </a:r>
            <a:r>
              <a:rPr lang="en-US" sz="2100" b="1"/>
              <a:t>null</a:t>
            </a:r>
            <a:r>
              <a:rPr lang="en-US" sz="2100"/>
              <a:t>. There should be an extra check for </a:t>
            </a:r>
            <a:r>
              <a:rPr lang="en-US" sz="2100" b="1"/>
              <a:t>null</a:t>
            </a:r>
            <a:r>
              <a:rPr lang="en-US" sz="2100"/>
              <a:t>, everywhere where you want to use it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100"/>
              <a:t>Property Injection is considered as bad practice in most of the cases because it hides the dependencies. When the class is instantiated, there is no guarantee that the dependency object will be available for the class to do any operation, unlike Constructor Injection, where the dependency makes its way through during instantiation itself</a:t>
            </a:r>
          </a:p>
        </p:txBody>
      </p:sp>
    </p:spTree>
    <p:extLst>
      <p:ext uri="{BB962C8B-B14F-4D97-AF65-F5344CB8AC3E}">
        <p14:creationId xmlns:p14="http://schemas.microsoft.com/office/powerpoint/2010/main" val="1602217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46</a:t>
            </a:fld>
            <a:endParaRPr lang="en-US" dirty="0"/>
          </a:p>
        </p:txBody>
      </p:sp>
      <p:sp>
        <p:nvSpPr>
          <p:cNvPr id="7" name="Title 1">
            <a:extLst>
              <a:ext uri="{FF2B5EF4-FFF2-40B4-BE49-F238E27FC236}">
                <a16:creationId xmlns:a16="http://schemas.microsoft.com/office/drawing/2014/main" id="{09FEC7A2-43CB-49E0-97D5-EE81269EF877}"/>
              </a:ext>
            </a:extLst>
          </p:cNvPr>
          <p:cNvSpPr>
            <a:spLocks noGrp="1"/>
          </p:cNvSpPr>
          <p:nvPr>
            <p:ph type="title"/>
          </p:nvPr>
        </p:nvSpPr>
        <p:spPr>
          <a:xfrm>
            <a:off x="396764" y="720006"/>
            <a:ext cx="11154104" cy="575433"/>
          </a:xfrm>
        </p:spPr>
        <p:txBody>
          <a:bodyPr>
            <a:noAutofit/>
          </a:bodyPr>
          <a:lstStyle/>
          <a:p>
            <a:r>
              <a:rPr lang="en-US" sz="4000" b="1"/>
              <a:t>DI - Method Injection Pattern</a:t>
            </a:r>
            <a:endParaRPr lang="en-US" sz="4000" b="1" dirty="0"/>
          </a:p>
        </p:txBody>
      </p:sp>
      <p:sp>
        <p:nvSpPr>
          <p:cNvPr id="8" name="TextBox 7">
            <a:extLst>
              <a:ext uri="{FF2B5EF4-FFF2-40B4-BE49-F238E27FC236}">
                <a16:creationId xmlns:a16="http://schemas.microsoft.com/office/drawing/2014/main" id="{CCD97BB1-0FFB-4D91-967E-A43BEFA24AE6}"/>
              </a:ext>
            </a:extLst>
          </p:cNvPr>
          <p:cNvSpPr txBox="1"/>
          <p:nvPr/>
        </p:nvSpPr>
        <p:spPr>
          <a:xfrm>
            <a:off x="-63053" y="1361037"/>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inject a Dependency into a class when it’s different for each operation?</a:t>
            </a:r>
          </a:p>
          <a:p>
            <a:pPr marL="342900" indent="60325" algn="just">
              <a:buClr>
                <a:srgbClr val="973735"/>
              </a:buClr>
              <a:buSzPct val="50000"/>
              <a:buFont typeface="Wingdings" panose="05000000000000000000" pitchFamily="2" charset="2"/>
              <a:buChar char="Ø"/>
              <a:tabLst>
                <a:tab pos="241300" algn="l"/>
                <a:tab pos="628650" algn="l"/>
              </a:tabLst>
              <a:defRPr/>
            </a:pPr>
            <a:r>
              <a:rPr lang="en-US" sz="2400">
                <a:solidFill>
                  <a:srgbClr val="111111"/>
                </a:solidFill>
                <a:latin typeface="+mj-lt"/>
              </a:rPr>
              <a:t>  By supplying it as a method parameter</a:t>
            </a:r>
          </a:p>
        </p:txBody>
      </p:sp>
      <p:pic>
        <p:nvPicPr>
          <p:cNvPr id="9" name="Picture 8">
            <a:extLst>
              <a:ext uri="{FF2B5EF4-FFF2-40B4-BE49-F238E27FC236}">
                <a16:creationId xmlns:a16="http://schemas.microsoft.com/office/drawing/2014/main" id="{8259249F-D8F1-49F8-89D9-56713BD59A05}"/>
              </a:ext>
            </a:extLst>
          </p:cNvPr>
          <p:cNvPicPr>
            <a:picLocks noChangeAspect="1"/>
          </p:cNvPicPr>
          <p:nvPr/>
        </p:nvPicPr>
        <p:blipFill>
          <a:blip r:embed="rId3"/>
          <a:stretch>
            <a:fillRect/>
          </a:stretch>
        </p:blipFill>
        <p:spPr>
          <a:xfrm>
            <a:off x="1088049" y="2569247"/>
            <a:ext cx="6949063" cy="2169901"/>
          </a:xfrm>
          <a:prstGeom prst="rect">
            <a:avLst/>
          </a:prstGeom>
          <a:ln w="12700">
            <a:solidFill>
              <a:srgbClr val="0070C0"/>
            </a:solidFill>
          </a:ln>
        </p:spPr>
      </p:pic>
      <p:sp>
        <p:nvSpPr>
          <p:cNvPr id="11" name="TextBox 10">
            <a:extLst>
              <a:ext uri="{FF2B5EF4-FFF2-40B4-BE49-F238E27FC236}">
                <a16:creationId xmlns:a16="http://schemas.microsoft.com/office/drawing/2014/main" id="{CB328C1E-C8FF-406E-B67C-7D079FB615A3}"/>
              </a:ext>
            </a:extLst>
          </p:cNvPr>
          <p:cNvSpPr txBox="1"/>
          <p:nvPr/>
        </p:nvSpPr>
        <p:spPr>
          <a:xfrm>
            <a:off x="8361595" y="2884462"/>
            <a:ext cx="3244645" cy="1246495"/>
          </a:xfrm>
          <a:prstGeom prst="rect">
            <a:avLst/>
          </a:prstGeom>
          <a:noFill/>
          <a:ln w="12700">
            <a:solidFill>
              <a:schemeClr val="accent1">
                <a:shade val="50000"/>
              </a:schemeClr>
            </a:solidFill>
          </a:ln>
        </p:spPr>
        <p:txBody>
          <a:bodyPr wrap="square">
            <a:spAutoFit/>
          </a:bodyPr>
          <a:lstStyle/>
          <a:p>
            <a:pPr algn="just"/>
            <a:r>
              <a:rPr lang="en-US" sz="1500" i="0">
                <a:solidFill>
                  <a:srgbClr val="000000"/>
                </a:solidFill>
                <a:effectLst/>
                <a:latin typeface="+mj-lt"/>
              </a:rPr>
              <a:t>A Client creates an instance of SomeClass, but first injects an instance of the DEPENDENCY ISomeInterface with each method call</a:t>
            </a:r>
            <a:endParaRPr lang="en-US"/>
          </a:p>
        </p:txBody>
      </p:sp>
      <p:sp>
        <p:nvSpPr>
          <p:cNvPr id="13" name="TextBox 12">
            <a:extLst>
              <a:ext uri="{FF2B5EF4-FFF2-40B4-BE49-F238E27FC236}">
                <a16:creationId xmlns:a16="http://schemas.microsoft.com/office/drawing/2014/main" id="{45C52594-96AA-4F73-B88D-B9711BBC6070}"/>
              </a:ext>
            </a:extLst>
          </p:cNvPr>
          <p:cNvSpPr txBox="1"/>
          <p:nvPr/>
        </p:nvSpPr>
        <p:spPr>
          <a:xfrm>
            <a:off x="-63053" y="4739540"/>
            <a:ext cx="12166563" cy="1785104"/>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When a dependency can vary with each method call, we can supply it via a method parameter</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 Allows the caller to provide operation-specific context</a:t>
            </a:r>
          </a:p>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Disadvantages: Limited applicability</a:t>
            </a:r>
          </a:p>
        </p:txBody>
      </p:sp>
    </p:spTree>
    <p:extLst>
      <p:ext uri="{BB962C8B-B14F-4D97-AF65-F5344CB8AC3E}">
        <p14:creationId xmlns:p14="http://schemas.microsoft.com/office/powerpoint/2010/main" val="3865676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47</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3" name="Picture 2">
            <a:extLst>
              <a:ext uri="{FF2B5EF4-FFF2-40B4-BE49-F238E27FC236}">
                <a16:creationId xmlns:a16="http://schemas.microsoft.com/office/drawing/2014/main" id="{F068D79D-871F-4E7B-80AA-41A024F4CEF3}"/>
              </a:ext>
            </a:extLst>
          </p:cNvPr>
          <p:cNvPicPr>
            <a:picLocks noChangeAspect="1"/>
          </p:cNvPicPr>
          <p:nvPr/>
        </p:nvPicPr>
        <p:blipFill>
          <a:blip r:embed="rId2"/>
          <a:stretch>
            <a:fillRect/>
          </a:stretch>
        </p:blipFill>
        <p:spPr>
          <a:xfrm>
            <a:off x="3341096" y="1539901"/>
            <a:ext cx="4224086" cy="2168616"/>
          </a:xfrm>
          <a:prstGeom prst="rect">
            <a:avLst/>
          </a:prstGeom>
        </p:spPr>
      </p:pic>
      <p:pic>
        <p:nvPicPr>
          <p:cNvPr id="7" name="Picture 6">
            <a:extLst>
              <a:ext uri="{FF2B5EF4-FFF2-40B4-BE49-F238E27FC236}">
                <a16:creationId xmlns:a16="http://schemas.microsoft.com/office/drawing/2014/main" id="{A19AC3B5-77B4-461A-B3D8-920C4435A4DA}"/>
              </a:ext>
            </a:extLst>
          </p:cNvPr>
          <p:cNvPicPr>
            <a:picLocks noChangeAspect="1"/>
          </p:cNvPicPr>
          <p:nvPr/>
        </p:nvPicPr>
        <p:blipFill>
          <a:blip r:embed="rId3"/>
          <a:stretch>
            <a:fillRect/>
          </a:stretch>
        </p:blipFill>
        <p:spPr>
          <a:xfrm>
            <a:off x="9833" y="1539901"/>
            <a:ext cx="3126658" cy="3767367"/>
          </a:xfrm>
          <a:prstGeom prst="rect">
            <a:avLst/>
          </a:prstGeom>
          <a:ln w="12700">
            <a:solidFill>
              <a:srgbClr val="0070C0"/>
            </a:solidFill>
          </a:ln>
        </p:spPr>
      </p:pic>
      <p:pic>
        <p:nvPicPr>
          <p:cNvPr id="9" name="Picture 8">
            <a:extLst>
              <a:ext uri="{FF2B5EF4-FFF2-40B4-BE49-F238E27FC236}">
                <a16:creationId xmlns:a16="http://schemas.microsoft.com/office/drawing/2014/main" id="{A60F5D3E-17D2-4565-9568-FB05B72611F9}"/>
              </a:ext>
            </a:extLst>
          </p:cNvPr>
          <p:cNvPicPr>
            <a:picLocks noChangeAspect="1"/>
          </p:cNvPicPr>
          <p:nvPr/>
        </p:nvPicPr>
        <p:blipFill>
          <a:blip r:embed="rId4"/>
          <a:stretch>
            <a:fillRect/>
          </a:stretch>
        </p:blipFill>
        <p:spPr>
          <a:xfrm>
            <a:off x="6955408" y="2900515"/>
            <a:ext cx="5226759" cy="3539851"/>
          </a:xfrm>
          <a:prstGeom prst="rect">
            <a:avLst/>
          </a:prstGeom>
          <a:ln w="12700">
            <a:solidFill>
              <a:srgbClr val="0070C0"/>
            </a:solidFill>
          </a:ln>
        </p:spPr>
      </p:pic>
      <p:cxnSp>
        <p:nvCxnSpPr>
          <p:cNvPr id="13" name="Straight Arrow Connector 12">
            <a:extLst>
              <a:ext uri="{FF2B5EF4-FFF2-40B4-BE49-F238E27FC236}">
                <a16:creationId xmlns:a16="http://schemas.microsoft.com/office/drawing/2014/main" id="{54D9C6BA-0518-45FD-88C3-5AC418CE65C0}"/>
              </a:ext>
            </a:extLst>
          </p:cNvPr>
          <p:cNvCxnSpPr>
            <a:cxnSpLocks/>
          </p:cNvCxnSpPr>
          <p:nvPr/>
        </p:nvCxnSpPr>
        <p:spPr>
          <a:xfrm flipH="1">
            <a:off x="6521246" y="2196098"/>
            <a:ext cx="1708355" cy="44656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8A0796-32C3-4DD5-BB66-D14888CFA516}"/>
              </a:ext>
            </a:extLst>
          </p:cNvPr>
          <p:cNvSpPr/>
          <p:nvPr/>
        </p:nvSpPr>
        <p:spPr>
          <a:xfrm>
            <a:off x="8229600" y="1902790"/>
            <a:ext cx="2271251"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Install package from NuGet</a:t>
            </a:r>
          </a:p>
        </p:txBody>
      </p:sp>
      <p:cxnSp>
        <p:nvCxnSpPr>
          <p:cNvPr id="11" name="Straight Arrow Connector 10">
            <a:extLst>
              <a:ext uri="{FF2B5EF4-FFF2-40B4-BE49-F238E27FC236}">
                <a16:creationId xmlns:a16="http://schemas.microsoft.com/office/drawing/2014/main" id="{A79F221A-E47C-462C-B974-496254BB7A21}"/>
              </a:ext>
            </a:extLst>
          </p:cNvPr>
          <p:cNvCxnSpPr>
            <a:cxnSpLocks/>
          </p:cNvCxnSpPr>
          <p:nvPr/>
        </p:nvCxnSpPr>
        <p:spPr>
          <a:xfrm flipH="1">
            <a:off x="3136492" y="3166230"/>
            <a:ext cx="66262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48928A-A27D-465D-A65D-3C9F109081BD}"/>
              </a:ext>
            </a:extLst>
          </p:cNvPr>
          <p:cNvCxnSpPr>
            <a:cxnSpLocks/>
          </p:cNvCxnSpPr>
          <p:nvPr/>
        </p:nvCxnSpPr>
        <p:spPr>
          <a:xfrm>
            <a:off x="5053781" y="3394088"/>
            <a:ext cx="1901627"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593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48</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Method Injection Pattern Demo</a:t>
            </a:r>
            <a:endParaRPr lang="en-US" sz="4000" b="1" dirty="0"/>
          </a:p>
        </p:txBody>
      </p:sp>
      <p:pic>
        <p:nvPicPr>
          <p:cNvPr id="6" name="Picture 5">
            <a:extLst>
              <a:ext uri="{FF2B5EF4-FFF2-40B4-BE49-F238E27FC236}">
                <a16:creationId xmlns:a16="http://schemas.microsoft.com/office/drawing/2014/main" id="{DDF9F855-F751-4E13-9B0E-CEEC450EA7F4}"/>
              </a:ext>
            </a:extLst>
          </p:cNvPr>
          <p:cNvPicPr>
            <a:picLocks noChangeAspect="1"/>
          </p:cNvPicPr>
          <p:nvPr/>
        </p:nvPicPr>
        <p:blipFill>
          <a:blip r:embed="rId2"/>
          <a:stretch>
            <a:fillRect/>
          </a:stretch>
        </p:blipFill>
        <p:spPr>
          <a:xfrm>
            <a:off x="6721834" y="5175003"/>
            <a:ext cx="5467350" cy="1257300"/>
          </a:xfrm>
          <a:prstGeom prst="rect">
            <a:avLst/>
          </a:prstGeom>
        </p:spPr>
      </p:pic>
      <p:pic>
        <p:nvPicPr>
          <p:cNvPr id="15" name="Picture 14">
            <a:extLst>
              <a:ext uri="{FF2B5EF4-FFF2-40B4-BE49-F238E27FC236}">
                <a16:creationId xmlns:a16="http://schemas.microsoft.com/office/drawing/2014/main" id="{21D106A2-23E0-492E-A180-6C65AE8615CD}"/>
              </a:ext>
            </a:extLst>
          </p:cNvPr>
          <p:cNvPicPr>
            <a:picLocks noChangeAspect="1"/>
          </p:cNvPicPr>
          <p:nvPr/>
        </p:nvPicPr>
        <p:blipFill>
          <a:blip r:embed="rId3"/>
          <a:stretch>
            <a:fillRect/>
          </a:stretch>
        </p:blipFill>
        <p:spPr>
          <a:xfrm>
            <a:off x="-9832" y="2137047"/>
            <a:ext cx="6462320" cy="3185436"/>
          </a:xfrm>
          <a:prstGeom prst="rect">
            <a:avLst/>
          </a:prstGeom>
        </p:spPr>
      </p:pic>
      <p:pic>
        <p:nvPicPr>
          <p:cNvPr id="17" name="Picture 16">
            <a:extLst>
              <a:ext uri="{FF2B5EF4-FFF2-40B4-BE49-F238E27FC236}">
                <a16:creationId xmlns:a16="http://schemas.microsoft.com/office/drawing/2014/main" id="{D6852F98-A7F3-4400-9CCD-D0D7073BBC3B}"/>
              </a:ext>
            </a:extLst>
          </p:cNvPr>
          <p:cNvPicPr>
            <a:picLocks noChangeAspect="1"/>
          </p:cNvPicPr>
          <p:nvPr/>
        </p:nvPicPr>
        <p:blipFill>
          <a:blip r:embed="rId4"/>
          <a:stretch>
            <a:fillRect/>
          </a:stretch>
        </p:blipFill>
        <p:spPr>
          <a:xfrm>
            <a:off x="5666885" y="1651042"/>
            <a:ext cx="6492803" cy="2415749"/>
          </a:xfrm>
          <a:prstGeom prst="rect">
            <a:avLst/>
          </a:prstGeom>
        </p:spPr>
      </p:pic>
      <p:sp>
        <p:nvSpPr>
          <p:cNvPr id="18" name="Rectangle 17">
            <a:extLst>
              <a:ext uri="{FF2B5EF4-FFF2-40B4-BE49-F238E27FC236}">
                <a16:creationId xmlns:a16="http://schemas.microsoft.com/office/drawing/2014/main" id="{5D1A7A9D-91D3-433E-985E-1AC4BA18204A}"/>
              </a:ext>
            </a:extLst>
          </p:cNvPr>
          <p:cNvSpPr/>
          <p:nvPr/>
        </p:nvSpPr>
        <p:spPr>
          <a:xfrm>
            <a:off x="0" y="1590282"/>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Tree>
    <p:extLst>
      <p:ext uri="{BB962C8B-B14F-4D97-AF65-F5344CB8AC3E}">
        <p14:creationId xmlns:p14="http://schemas.microsoft.com/office/powerpoint/2010/main" val="3406759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49</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5E46D04-8B08-4EC0-B1B6-D4DDA1A3ED48}"/>
              </a:ext>
            </a:extLst>
          </p:cNvPr>
          <p:cNvSpPr txBox="1"/>
          <p:nvPr/>
        </p:nvSpPr>
        <p:spPr>
          <a:xfrm>
            <a:off x="-63053" y="1447800"/>
            <a:ext cx="12255053" cy="1231106"/>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How can we make a Dependency available to every module without polluting every API with Cross-Cutting Concerns?</a:t>
            </a:r>
          </a:p>
          <a:p>
            <a:pPr marL="342900" indent="-60325">
              <a:buClr>
                <a:srgbClr val="973735"/>
              </a:buClr>
              <a:buSzPct val="50000"/>
              <a:buFont typeface="Wingdings" panose="05000000000000000000" pitchFamily="2" charset="2"/>
              <a:buChar char="Ø"/>
              <a:tabLst>
                <a:tab pos="241300" algn="l"/>
              </a:tabLst>
              <a:defRPr/>
            </a:pPr>
            <a:r>
              <a:rPr lang="en-US" sz="2400">
                <a:solidFill>
                  <a:srgbClr val="111111"/>
                </a:solidFill>
                <a:latin typeface="+mj-lt"/>
              </a:rPr>
              <a:t>  By making it available via a static accessor </a:t>
            </a:r>
          </a:p>
        </p:txBody>
      </p:sp>
      <p:pic>
        <p:nvPicPr>
          <p:cNvPr id="8" name="Picture 7">
            <a:extLst>
              <a:ext uri="{FF2B5EF4-FFF2-40B4-BE49-F238E27FC236}">
                <a16:creationId xmlns:a16="http://schemas.microsoft.com/office/drawing/2014/main" id="{75F2C70B-D0EB-4120-B8A4-C2E7D93EB9C7}"/>
              </a:ext>
            </a:extLst>
          </p:cNvPr>
          <p:cNvPicPr>
            <a:picLocks noChangeAspect="1"/>
          </p:cNvPicPr>
          <p:nvPr/>
        </p:nvPicPr>
        <p:blipFill>
          <a:blip r:embed="rId3"/>
          <a:stretch>
            <a:fillRect/>
          </a:stretch>
        </p:blipFill>
        <p:spPr>
          <a:xfrm>
            <a:off x="472966" y="2678906"/>
            <a:ext cx="5123271" cy="2959894"/>
          </a:xfrm>
          <a:prstGeom prst="rect">
            <a:avLst/>
          </a:prstGeom>
          <a:ln w="12700">
            <a:solidFill>
              <a:schemeClr val="accent1"/>
            </a:solidFill>
          </a:ln>
        </p:spPr>
      </p:pic>
      <p:sp>
        <p:nvSpPr>
          <p:cNvPr id="11" name="TextBox 10">
            <a:extLst>
              <a:ext uri="{FF2B5EF4-FFF2-40B4-BE49-F238E27FC236}">
                <a16:creationId xmlns:a16="http://schemas.microsoft.com/office/drawing/2014/main" id="{33F39290-B2E9-45AB-A170-D329BC5C12FA}"/>
              </a:ext>
            </a:extLst>
          </p:cNvPr>
          <p:cNvSpPr txBox="1"/>
          <p:nvPr/>
        </p:nvSpPr>
        <p:spPr>
          <a:xfrm>
            <a:off x="472965" y="5755339"/>
            <a:ext cx="5123271" cy="553998"/>
          </a:xfrm>
          <a:prstGeom prst="rect">
            <a:avLst/>
          </a:prstGeom>
          <a:noFill/>
          <a:ln w="12700">
            <a:solidFill>
              <a:schemeClr val="accent1">
                <a:shade val="50000"/>
              </a:schemeClr>
            </a:solidFill>
          </a:ln>
        </p:spPr>
        <p:txBody>
          <a:bodyPr wrap="square">
            <a:spAutoFit/>
          </a:bodyPr>
          <a:lstStyle/>
          <a:p>
            <a:r>
              <a:rPr lang="en-US" sz="1500" b="0" i="0">
                <a:solidFill>
                  <a:srgbClr val="000000"/>
                </a:solidFill>
                <a:effectLst/>
                <a:latin typeface="+mj-lt"/>
              </a:rPr>
              <a:t>Every module can access  an Ambient Context if it needs to</a:t>
            </a:r>
            <a:endParaRPr lang="en-US" sz="1500">
              <a:latin typeface="+mj-lt"/>
            </a:endParaRPr>
          </a:p>
        </p:txBody>
      </p:sp>
      <p:pic>
        <p:nvPicPr>
          <p:cNvPr id="12" name="Picture 11">
            <a:extLst>
              <a:ext uri="{FF2B5EF4-FFF2-40B4-BE49-F238E27FC236}">
                <a16:creationId xmlns:a16="http://schemas.microsoft.com/office/drawing/2014/main" id="{34AA36B5-4D3A-4AC0-B12E-649CD45F9260}"/>
              </a:ext>
            </a:extLst>
          </p:cNvPr>
          <p:cNvPicPr>
            <a:picLocks noChangeAspect="1"/>
          </p:cNvPicPr>
          <p:nvPr/>
        </p:nvPicPr>
        <p:blipFill>
          <a:blip r:embed="rId4"/>
          <a:stretch>
            <a:fillRect/>
          </a:stretch>
        </p:blipFill>
        <p:spPr>
          <a:xfrm>
            <a:off x="6465831" y="2678906"/>
            <a:ext cx="5281118" cy="2959894"/>
          </a:xfrm>
          <a:prstGeom prst="rect">
            <a:avLst/>
          </a:prstGeom>
          <a:ln w="12700">
            <a:solidFill>
              <a:schemeClr val="accent1"/>
            </a:solidFill>
          </a:ln>
        </p:spPr>
      </p:pic>
    </p:spTree>
    <p:extLst>
      <p:ext uri="{BB962C8B-B14F-4D97-AF65-F5344CB8AC3E}">
        <p14:creationId xmlns:p14="http://schemas.microsoft.com/office/powerpoint/2010/main" val="1929754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63053" y="1400368"/>
            <a:ext cx="12255053" cy="892552"/>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The following diagram schematizes the five principles' initials and correspondences:</a:t>
            </a:r>
          </a:p>
        </p:txBody>
      </p:sp>
      <p:pic>
        <p:nvPicPr>
          <p:cNvPr id="5" name="Picture 4">
            <a:extLst>
              <a:ext uri="{FF2B5EF4-FFF2-40B4-BE49-F238E27FC236}">
                <a16:creationId xmlns:a16="http://schemas.microsoft.com/office/drawing/2014/main" id="{D3411632-D97F-4DFC-B7E8-BE6E4951C4CC}"/>
              </a:ext>
            </a:extLst>
          </p:cNvPr>
          <p:cNvPicPr>
            <a:picLocks noChangeAspect="1"/>
          </p:cNvPicPr>
          <p:nvPr/>
        </p:nvPicPr>
        <p:blipFill>
          <a:blip r:embed="rId3"/>
          <a:stretch>
            <a:fillRect/>
          </a:stretch>
        </p:blipFill>
        <p:spPr>
          <a:xfrm>
            <a:off x="2209800" y="2263424"/>
            <a:ext cx="7199671" cy="4165350"/>
          </a:xfrm>
          <a:prstGeom prst="rect">
            <a:avLst/>
          </a:prstGeom>
        </p:spPr>
      </p:pic>
    </p:spTree>
    <p:extLst>
      <p:ext uri="{BB962C8B-B14F-4D97-AF65-F5344CB8AC3E}">
        <p14:creationId xmlns:p14="http://schemas.microsoft.com/office/powerpoint/2010/main" val="4045156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50</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7" name="Group 16">
            <a:extLst>
              <a:ext uri="{FF2B5EF4-FFF2-40B4-BE49-F238E27FC236}">
                <a16:creationId xmlns:a16="http://schemas.microsoft.com/office/drawing/2014/main" id="{7D38D313-5090-4693-9174-C0D22767372C}"/>
              </a:ext>
            </a:extLst>
          </p:cNvPr>
          <p:cNvGrpSpPr/>
          <p:nvPr/>
        </p:nvGrpSpPr>
        <p:grpSpPr>
          <a:xfrm>
            <a:off x="9833" y="1495557"/>
            <a:ext cx="12172334" cy="4944809"/>
            <a:chOff x="9833" y="1495557"/>
            <a:chExt cx="12172334" cy="4944809"/>
          </a:xfrm>
        </p:grpSpPr>
        <p:pic>
          <p:nvPicPr>
            <p:cNvPr id="6" name="Picture 5">
              <a:extLst>
                <a:ext uri="{FF2B5EF4-FFF2-40B4-BE49-F238E27FC236}">
                  <a16:creationId xmlns:a16="http://schemas.microsoft.com/office/drawing/2014/main" id="{DB3152FD-4234-4C52-80C6-271188009C0A}"/>
                </a:ext>
              </a:extLst>
            </p:cNvPr>
            <p:cNvPicPr>
              <a:picLocks noChangeAspect="1"/>
            </p:cNvPicPr>
            <p:nvPr/>
          </p:nvPicPr>
          <p:blipFill>
            <a:blip r:embed="rId2"/>
            <a:stretch>
              <a:fillRect/>
            </a:stretch>
          </p:blipFill>
          <p:spPr>
            <a:xfrm>
              <a:off x="9833" y="1539901"/>
              <a:ext cx="3126658" cy="3767367"/>
            </a:xfrm>
            <a:prstGeom prst="rect">
              <a:avLst/>
            </a:prstGeom>
            <a:ln w="12700">
              <a:solidFill>
                <a:srgbClr val="0070C0"/>
              </a:solidFill>
            </a:ln>
          </p:spPr>
        </p:pic>
        <p:pic>
          <p:nvPicPr>
            <p:cNvPr id="7" name="Picture 6">
              <a:extLst>
                <a:ext uri="{FF2B5EF4-FFF2-40B4-BE49-F238E27FC236}">
                  <a16:creationId xmlns:a16="http://schemas.microsoft.com/office/drawing/2014/main" id="{AFAAC4C0-60C4-40F1-8C6E-16EB9EA3602E}"/>
                </a:ext>
              </a:extLst>
            </p:cNvPr>
            <p:cNvPicPr>
              <a:picLocks noChangeAspect="1"/>
            </p:cNvPicPr>
            <p:nvPr/>
          </p:nvPicPr>
          <p:blipFill>
            <a:blip r:embed="rId3"/>
            <a:stretch>
              <a:fillRect/>
            </a:stretch>
          </p:blipFill>
          <p:spPr>
            <a:xfrm>
              <a:off x="6955408" y="2900515"/>
              <a:ext cx="5226759" cy="3539851"/>
            </a:xfrm>
            <a:prstGeom prst="rect">
              <a:avLst/>
            </a:prstGeom>
            <a:ln w="12700">
              <a:solidFill>
                <a:srgbClr val="0070C0"/>
              </a:solidFill>
            </a:ln>
          </p:spPr>
        </p:pic>
        <p:pic>
          <p:nvPicPr>
            <p:cNvPr id="3" name="Picture 2">
              <a:extLst>
                <a:ext uri="{FF2B5EF4-FFF2-40B4-BE49-F238E27FC236}">
                  <a16:creationId xmlns:a16="http://schemas.microsoft.com/office/drawing/2014/main" id="{571D75C2-E97D-47B2-934F-A7AB563CF010}"/>
                </a:ext>
              </a:extLst>
            </p:cNvPr>
            <p:cNvPicPr>
              <a:picLocks noChangeAspect="1"/>
            </p:cNvPicPr>
            <p:nvPr/>
          </p:nvPicPr>
          <p:blipFill>
            <a:blip r:embed="rId4"/>
            <a:stretch>
              <a:fillRect/>
            </a:stretch>
          </p:blipFill>
          <p:spPr>
            <a:xfrm>
              <a:off x="3365594" y="1495557"/>
              <a:ext cx="3540923" cy="2031414"/>
            </a:xfrm>
            <a:prstGeom prst="rect">
              <a:avLst/>
            </a:prstGeom>
          </p:spPr>
        </p:pic>
        <p:cxnSp>
          <p:nvCxnSpPr>
            <p:cNvPr id="9" name="Straight Arrow Connector 8">
              <a:extLst>
                <a:ext uri="{FF2B5EF4-FFF2-40B4-BE49-F238E27FC236}">
                  <a16:creationId xmlns:a16="http://schemas.microsoft.com/office/drawing/2014/main" id="{F5C123C4-1ADD-4A4C-8742-FDC696CE10A8}"/>
                </a:ext>
              </a:extLst>
            </p:cNvPr>
            <p:cNvCxnSpPr>
              <a:cxnSpLocks/>
            </p:cNvCxnSpPr>
            <p:nvPr/>
          </p:nvCxnSpPr>
          <p:spPr>
            <a:xfrm flipH="1">
              <a:off x="3185383" y="2880851"/>
              <a:ext cx="501714"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1BE04C-EB51-4857-A16A-DB0A08B1AB25}"/>
                </a:ext>
              </a:extLst>
            </p:cNvPr>
            <p:cNvCxnSpPr>
              <a:cxnSpLocks/>
            </p:cNvCxnSpPr>
            <p:nvPr/>
          </p:nvCxnSpPr>
          <p:spPr>
            <a:xfrm flipV="1">
              <a:off x="4807974" y="3063854"/>
              <a:ext cx="2098543" cy="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17CBEB2-64EA-49DF-B4CB-AA4391F3BABA}"/>
                </a:ext>
              </a:extLst>
            </p:cNvPr>
            <p:cNvSpPr/>
            <p:nvPr/>
          </p:nvSpPr>
          <p:spPr>
            <a:xfrm>
              <a:off x="4133392" y="2392048"/>
              <a:ext cx="2822016" cy="208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0548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51</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 Demo</a:t>
            </a:r>
            <a:endParaRPr lang="en-US" sz="4000" b="1" dirty="0"/>
          </a:p>
        </p:txBody>
      </p:sp>
      <p:grpSp>
        <p:nvGrpSpPr>
          <p:cNvPr id="12" name="Group 11">
            <a:extLst>
              <a:ext uri="{FF2B5EF4-FFF2-40B4-BE49-F238E27FC236}">
                <a16:creationId xmlns:a16="http://schemas.microsoft.com/office/drawing/2014/main" id="{D51DBD27-0E59-4A60-8FE6-1BE98D6AA681}"/>
              </a:ext>
            </a:extLst>
          </p:cNvPr>
          <p:cNvGrpSpPr/>
          <p:nvPr/>
        </p:nvGrpSpPr>
        <p:grpSpPr>
          <a:xfrm>
            <a:off x="610988" y="1441837"/>
            <a:ext cx="10939880" cy="4892464"/>
            <a:chOff x="641132" y="1441837"/>
            <a:chExt cx="10939880" cy="4892464"/>
          </a:xfrm>
        </p:grpSpPr>
        <p:pic>
          <p:nvPicPr>
            <p:cNvPr id="8" name="Picture 7">
              <a:extLst>
                <a:ext uri="{FF2B5EF4-FFF2-40B4-BE49-F238E27FC236}">
                  <a16:creationId xmlns:a16="http://schemas.microsoft.com/office/drawing/2014/main" id="{2D893587-485E-47DC-AD31-97FE1E69CDA0}"/>
                </a:ext>
              </a:extLst>
            </p:cNvPr>
            <p:cNvPicPr>
              <a:picLocks noChangeAspect="1"/>
            </p:cNvPicPr>
            <p:nvPr/>
          </p:nvPicPr>
          <p:blipFill>
            <a:blip r:embed="rId2"/>
            <a:stretch>
              <a:fillRect/>
            </a:stretch>
          </p:blipFill>
          <p:spPr>
            <a:xfrm>
              <a:off x="641132" y="1441837"/>
              <a:ext cx="5646909" cy="4892464"/>
            </a:xfrm>
            <a:prstGeom prst="rect">
              <a:avLst/>
            </a:prstGeom>
            <a:ln w="12700">
              <a:solidFill>
                <a:schemeClr val="accent1">
                  <a:shade val="50000"/>
                </a:schemeClr>
              </a:solidFill>
            </a:ln>
          </p:spPr>
        </p:pic>
        <p:pic>
          <p:nvPicPr>
            <p:cNvPr id="9" name="Picture 8">
              <a:extLst>
                <a:ext uri="{FF2B5EF4-FFF2-40B4-BE49-F238E27FC236}">
                  <a16:creationId xmlns:a16="http://schemas.microsoft.com/office/drawing/2014/main" id="{855439FD-84DD-47D0-8809-5A6C63B6403F}"/>
                </a:ext>
              </a:extLst>
            </p:cNvPr>
            <p:cNvPicPr>
              <a:picLocks noChangeAspect="1"/>
            </p:cNvPicPr>
            <p:nvPr/>
          </p:nvPicPr>
          <p:blipFill>
            <a:blip r:embed="rId3"/>
            <a:stretch>
              <a:fillRect/>
            </a:stretch>
          </p:blipFill>
          <p:spPr>
            <a:xfrm>
              <a:off x="7460969" y="2070170"/>
              <a:ext cx="4120043" cy="2363653"/>
            </a:xfrm>
            <a:prstGeom prst="rect">
              <a:avLst/>
            </a:prstGeom>
          </p:spPr>
        </p:pic>
        <p:cxnSp>
          <p:nvCxnSpPr>
            <p:cNvPr id="11" name="Straight Arrow Connector 10">
              <a:extLst>
                <a:ext uri="{FF2B5EF4-FFF2-40B4-BE49-F238E27FC236}">
                  <a16:creationId xmlns:a16="http://schemas.microsoft.com/office/drawing/2014/main" id="{4D8240E7-7530-451E-B4B0-B52C29F389BB}"/>
                </a:ext>
              </a:extLst>
            </p:cNvPr>
            <p:cNvCxnSpPr>
              <a:cxnSpLocks/>
            </p:cNvCxnSpPr>
            <p:nvPr/>
          </p:nvCxnSpPr>
          <p:spPr>
            <a:xfrm flipH="1">
              <a:off x="6288042" y="4106107"/>
              <a:ext cx="1569769"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7387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D8F5A2-C179-41FE-AD0E-3037F57EBA23}"/>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77D6C282-DAB0-4E29-8B0E-D08B982FE2AD}"/>
              </a:ext>
            </a:extLst>
          </p:cNvPr>
          <p:cNvSpPr>
            <a:spLocks noGrp="1"/>
          </p:cNvSpPr>
          <p:nvPr>
            <p:ph type="sldNum" sz="quarter" idx="12"/>
          </p:nvPr>
        </p:nvSpPr>
        <p:spPr/>
        <p:txBody>
          <a:bodyPr/>
          <a:lstStyle/>
          <a:p>
            <a:fld id="{CC0149FD-98BB-4821-915B-09C9BFE4B727}" type="slidenum">
              <a:rPr lang="en-US" smtClean="0"/>
              <a:pPr/>
              <a:t>52</a:t>
            </a:fld>
            <a:endParaRPr lang="en-US" dirty="0"/>
          </a:p>
        </p:txBody>
      </p:sp>
      <p:sp>
        <p:nvSpPr>
          <p:cNvPr id="10" name="Title 1">
            <a:extLst>
              <a:ext uri="{FF2B5EF4-FFF2-40B4-BE49-F238E27FC236}">
                <a16:creationId xmlns:a16="http://schemas.microsoft.com/office/drawing/2014/main" id="{C18BCD75-85B9-4A3D-8F24-9D0FDA9B8392}"/>
              </a:ext>
            </a:extLst>
          </p:cNvPr>
          <p:cNvSpPr>
            <a:spLocks noGrp="1"/>
          </p:cNvSpPr>
          <p:nvPr>
            <p:ph type="title"/>
          </p:nvPr>
        </p:nvSpPr>
        <p:spPr>
          <a:xfrm>
            <a:off x="396764" y="720006"/>
            <a:ext cx="11154104" cy="575433"/>
          </a:xfrm>
        </p:spPr>
        <p:txBody>
          <a:bodyPr>
            <a:noAutofit/>
          </a:bodyPr>
          <a:lstStyle/>
          <a:p>
            <a:r>
              <a:rPr lang="en-US" sz="4000" b="1"/>
              <a:t>DI - Ambient Context</a:t>
            </a:r>
            <a:endParaRPr lang="en-US" sz="4000" b="1" dirty="0"/>
          </a:p>
        </p:txBody>
      </p:sp>
      <p:sp>
        <p:nvSpPr>
          <p:cNvPr id="14" name="Rectangle 13">
            <a:extLst>
              <a:ext uri="{FF2B5EF4-FFF2-40B4-BE49-F238E27FC236}">
                <a16:creationId xmlns:a16="http://schemas.microsoft.com/office/drawing/2014/main" id="{414CF245-84D5-4190-992D-59120225FD4A}"/>
              </a:ext>
            </a:extLst>
          </p:cNvPr>
          <p:cNvSpPr/>
          <p:nvPr/>
        </p:nvSpPr>
        <p:spPr>
          <a:xfrm>
            <a:off x="0" y="1580450"/>
            <a:ext cx="1394389" cy="365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grpSp>
        <p:nvGrpSpPr>
          <p:cNvPr id="16" name="Group 15">
            <a:extLst>
              <a:ext uri="{FF2B5EF4-FFF2-40B4-BE49-F238E27FC236}">
                <a16:creationId xmlns:a16="http://schemas.microsoft.com/office/drawing/2014/main" id="{569E730A-3870-462B-B6CB-6E0C8CA96946}"/>
              </a:ext>
            </a:extLst>
          </p:cNvPr>
          <p:cNvGrpSpPr/>
          <p:nvPr/>
        </p:nvGrpSpPr>
        <p:grpSpPr>
          <a:xfrm>
            <a:off x="0" y="2162364"/>
            <a:ext cx="7483488" cy="3292125"/>
            <a:chOff x="0" y="2162364"/>
            <a:chExt cx="7483488" cy="3292125"/>
          </a:xfrm>
        </p:grpSpPr>
        <p:pic>
          <p:nvPicPr>
            <p:cNvPr id="9" name="Picture 8">
              <a:extLst>
                <a:ext uri="{FF2B5EF4-FFF2-40B4-BE49-F238E27FC236}">
                  <a16:creationId xmlns:a16="http://schemas.microsoft.com/office/drawing/2014/main" id="{09F4EC58-CC2F-4413-AA6F-1D68585DEFBE}"/>
                </a:ext>
              </a:extLst>
            </p:cNvPr>
            <p:cNvPicPr>
              <a:picLocks noChangeAspect="1"/>
            </p:cNvPicPr>
            <p:nvPr/>
          </p:nvPicPr>
          <p:blipFill>
            <a:blip r:embed="rId2"/>
            <a:stretch>
              <a:fillRect/>
            </a:stretch>
          </p:blipFill>
          <p:spPr>
            <a:xfrm>
              <a:off x="0" y="2162364"/>
              <a:ext cx="7483488" cy="3292125"/>
            </a:xfrm>
            <a:prstGeom prst="rect">
              <a:avLst/>
            </a:prstGeom>
          </p:spPr>
        </p:pic>
        <p:sp>
          <p:nvSpPr>
            <p:cNvPr id="15" name="Rectangle 14">
              <a:extLst>
                <a:ext uri="{FF2B5EF4-FFF2-40B4-BE49-F238E27FC236}">
                  <a16:creationId xmlns:a16="http://schemas.microsoft.com/office/drawing/2014/main" id="{0EFB6E18-D18B-4D0D-AE05-3E557E2D2990}"/>
                </a:ext>
              </a:extLst>
            </p:cNvPr>
            <p:cNvSpPr/>
            <p:nvPr/>
          </p:nvSpPr>
          <p:spPr>
            <a:xfrm>
              <a:off x="886674" y="4456821"/>
              <a:ext cx="6596813" cy="223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A66780F2-E600-4ED5-9580-9A552F55E0EC}"/>
              </a:ext>
            </a:extLst>
          </p:cNvPr>
          <p:cNvPicPr>
            <a:picLocks noChangeAspect="1"/>
          </p:cNvPicPr>
          <p:nvPr/>
        </p:nvPicPr>
        <p:blipFill>
          <a:blip r:embed="rId3"/>
          <a:stretch>
            <a:fillRect/>
          </a:stretch>
        </p:blipFill>
        <p:spPr>
          <a:xfrm>
            <a:off x="6883957" y="5135724"/>
            <a:ext cx="5257800" cy="1276350"/>
          </a:xfrm>
          <a:prstGeom prst="rect">
            <a:avLst/>
          </a:prstGeom>
        </p:spPr>
      </p:pic>
      <p:pic>
        <p:nvPicPr>
          <p:cNvPr id="18" name="Picture 17">
            <a:extLst>
              <a:ext uri="{FF2B5EF4-FFF2-40B4-BE49-F238E27FC236}">
                <a16:creationId xmlns:a16="http://schemas.microsoft.com/office/drawing/2014/main" id="{8CC2FA8E-BF33-4054-A3DB-376ACDDF8B04}"/>
              </a:ext>
            </a:extLst>
          </p:cNvPr>
          <p:cNvPicPr>
            <a:picLocks noChangeAspect="1"/>
          </p:cNvPicPr>
          <p:nvPr/>
        </p:nvPicPr>
        <p:blipFill>
          <a:blip r:embed="rId4"/>
          <a:stretch>
            <a:fillRect/>
          </a:stretch>
        </p:blipFill>
        <p:spPr>
          <a:xfrm>
            <a:off x="6289089" y="1704956"/>
            <a:ext cx="5852667" cy="2347163"/>
          </a:xfrm>
          <a:prstGeom prst="rect">
            <a:avLst/>
          </a:prstGeom>
        </p:spPr>
      </p:pic>
    </p:spTree>
    <p:extLst>
      <p:ext uri="{BB962C8B-B14F-4D97-AF65-F5344CB8AC3E}">
        <p14:creationId xmlns:p14="http://schemas.microsoft.com/office/powerpoint/2010/main" val="362105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42243-E493-45DC-8385-1BC04CD6A5C0}"/>
              </a:ext>
            </a:extLst>
          </p:cNvPr>
          <p:cNvSpPr>
            <a:spLocks noGrp="1"/>
          </p:cNvSpPr>
          <p:nvPr>
            <p:ph type="dt" sz="half" idx="10"/>
          </p:nvPr>
        </p:nvSpPr>
        <p:spPr/>
        <p:txBody>
          <a:bodyPr/>
          <a:lstStyle/>
          <a:p>
            <a:fld id="{5DCBE059-FAD7-45D8-8659-E6542D1E092D}" type="datetime1">
              <a:rPr lang="en-US" smtClean="0"/>
              <a:t>2/15/2025</a:t>
            </a:fld>
            <a:endParaRPr lang="en-US" dirty="0"/>
          </a:p>
        </p:txBody>
      </p:sp>
      <p:sp>
        <p:nvSpPr>
          <p:cNvPr id="5" name="Slide Number Placeholder 4">
            <a:extLst>
              <a:ext uri="{FF2B5EF4-FFF2-40B4-BE49-F238E27FC236}">
                <a16:creationId xmlns:a16="http://schemas.microsoft.com/office/drawing/2014/main" id="{36D30431-44E3-4207-8A7C-8A57F3E8027B}"/>
              </a:ext>
            </a:extLst>
          </p:cNvPr>
          <p:cNvSpPr>
            <a:spLocks noGrp="1"/>
          </p:cNvSpPr>
          <p:nvPr>
            <p:ph type="sldNum" sz="quarter" idx="12"/>
          </p:nvPr>
        </p:nvSpPr>
        <p:spPr/>
        <p:txBody>
          <a:bodyPr/>
          <a:lstStyle/>
          <a:p>
            <a:fld id="{CC0149FD-98BB-4821-915B-09C9BFE4B727}" type="slidenum">
              <a:rPr lang="en-US" smtClean="0"/>
              <a:pPr/>
              <a:t>53</a:t>
            </a:fld>
            <a:endParaRPr lang="en-US" dirty="0"/>
          </a:p>
        </p:txBody>
      </p:sp>
      <p:sp>
        <p:nvSpPr>
          <p:cNvPr id="6" name="Title 1">
            <a:extLst>
              <a:ext uri="{FF2B5EF4-FFF2-40B4-BE49-F238E27FC236}">
                <a16:creationId xmlns:a16="http://schemas.microsoft.com/office/drawing/2014/main" id="{68F73C19-AF7B-4B11-83F3-023A9CC92487}"/>
              </a:ext>
            </a:extLst>
          </p:cNvPr>
          <p:cNvSpPr>
            <a:spLocks noGrp="1"/>
          </p:cNvSpPr>
          <p:nvPr>
            <p:ph type="title"/>
          </p:nvPr>
        </p:nvSpPr>
        <p:spPr>
          <a:xfrm>
            <a:off x="396764" y="720006"/>
            <a:ext cx="11578926" cy="575433"/>
          </a:xfrm>
        </p:spPr>
        <p:txBody>
          <a:bodyPr>
            <a:noAutofit/>
          </a:bodyPr>
          <a:lstStyle/>
          <a:p>
            <a:r>
              <a:rPr lang="en-US" sz="4000" b="1"/>
              <a:t>DI - Ambient Context</a:t>
            </a:r>
            <a:endParaRPr lang="en-US" sz="4000" b="1" dirty="0"/>
          </a:p>
        </p:txBody>
      </p:sp>
      <p:sp>
        <p:nvSpPr>
          <p:cNvPr id="7" name="TextBox 6">
            <a:extLst>
              <a:ext uri="{FF2B5EF4-FFF2-40B4-BE49-F238E27FC236}">
                <a16:creationId xmlns:a16="http://schemas.microsoft.com/office/drawing/2014/main" id="{F97A7C0E-EDC5-45E0-8757-B0A14C84E299}"/>
              </a:ext>
            </a:extLst>
          </p:cNvPr>
          <p:cNvSpPr txBox="1"/>
          <p:nvPr/>
        </p:nvSpPr>
        <p:spPr>
          <a:xfrm>
            <a:off x="-63054" y="1370867"/>
            <a:ext cx="12255054" cy="3326103"/>
          </a:xfrm>
          <a:prstGeom prst="rect">
            <a:avLst/>
          </a:prstGeom>
          <a:noFill/>
        </p:spPr>
        <p:txBody>
          <a:bodyPr wrap="square">
            <a:spAutoFit/>
          </a:bodyPr>
          <a:lstStyle/>
          <a:p>
            <a:pPr marL="342900" indent="-342900" algn="just">
              <a:spcBef>
                <a:spcPts val="300"/>
              </a:spcBef>
              <a:spcAft>
                <a:spcPts val="300"/>
              </a:spcAft>
              <a:buClr>
                <a:srgbClr val="973735"/>
              </a:buClr>
              <a:buSzPct val="50000"/>
              <a:buFont typeface="Wingdings" pitchFamily="2" charset="2"/>
              <a:buChar char="u"/>
              <a:tabLst>
                <a:tab pos="241300" algn="l"/>
              </a:tabLst>
              <a:defRPr/>
            </a:pPr>
            <a:r>
              <a:rPr lang="en-US" sz="2500">
                <a:solidFill>
                  <a:srgbClr val="111111"/>
                </a:solidFill>
                <a:latin typeface="+mj-lt"/>
              </a:rPr>
              <a:t>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definitely a savior when an app demands the same dependency multiple times during the app execution. It's very hard to realise the fact that while we write codes for injecting dependencies, there are many such instances of asking the same dependency repeatedly within the app. This is the time where we should take the help of the Ambient Context Pattern, and with just a simple static accessor, we will be able to get the dependency. This not only reduces code but also imposes the DRY principle</a:t>
            </a:r>
          </a:p>
        </p:txBody>
      </p:sp>
      <p:sp>
        <p:nvSpPr>
          <p:cNvPr id="9" name="TextBox 8">
            <a:extLst>
              <a:ext uri="{FF2B5EF4-FFF2-40B4-BE49-F238E27FC236}">
                <a16:creationId xmlns:a16="http://schemas.microsoft.com/office/drawing/2014/main" id="{27B370F8-DEEC-4CFA-8690-36671BC2B9B6}"/>
              </a:ext>
            </a:extLst>
          </p:cNvPr>
          <p:cNvSpPr txBox="1"/>
          <p:nvPr/>
        </p:nvSpPr>
        <p:spPr>
          <a:xfrm>
            <a:off x="-63054" y="4514842"/>
            <a:ext cx="12186228" cy="2042675"/>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500">
                <a:solidFill>
                  <a:srgbClr val="111111"/>
                </a:solidFill>
                <a:latin typeface="+mj-lt"/>
              </a:rPr>
              <a:t>Disadvantages of the Ambient Context</a:t>
            </a:r>
          </a:p>
          <a:p>
            <a:pPr marL="514350" indent="-230188" algn="just">
              <a:lnSpc>
                <a:spcPct val="110000"/>
              </a:lnSpc>
              <a:spcBef>
                <a:spcPts val="300"/>
              </a:spcBef>
              <a:spcAft>
                <a:spcPts val="300"/>
              </a:spcAft>
              <a:buClr>
                <a:srgbClr val="973735"/>
              </a:buClr>
              <a:buSzPct val="70000"/>
              <a:buFont typeface="Wingdings" panose="05000000000000000000" pitchFamily="2" charset="2"/>
              <a:buChar char="§"/>
              <a:tabLst>
                <a:tab pos="241300" algn="l"/>
              </a:tabLst>
              <a:defRPr/>
            </a:pPr>
            <a:r>
              <a:rPr lang="en-US" sz="2300"/>
              <a:t>Ambient Context is not easy to implement and needs careful attention while using it. By just looking at a class, we can't tell whether it implements the Ambient Context Pattern or not. If the context changes in between execution, the outcome will be different, resulting in side effects</a:t>
            </a:r>
          </a:p>
        </p:txBody>
      </p:sp>
    </p:spTree>
    <p:extLst>
      <p:ext uri="{BB962C8B-B14F-4D97-AF65-F5344CB8AC3E}">
        <p14:creationId xmlns:p14="http://schemas.microsoft.com/office/powerpoint/2010/main" val="2591400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333025" y="680467"/>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26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SOLID Principles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Inversion of Control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the Dependency Injection (DI)</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Service Lifetimes in DI </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Dependency Injection patterns</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Describe about Advantages and Disadvantages of DI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IoC pattern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about DI pattern: Constructor, Property, Method and Ambient Context </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54</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Understanding The SOLID Principles</a:t>
            </a:r>
            <a:endParaRPr lang="en-US" sz="4000" b="1" dirty="0"/>
          </a:p>
        </p:txBody>
      </p:sp>
      <p:sp>
        <p:nvSpPr>
          <p:cNvPr id="6" name="TextBox 5">
            <a:extLst>
              <a:ext uri="{FF2B5EF4-FFF2-40B4-BE49-F238E27FC236}">
                <a16:creationId xmlns:a16="http://schemas.microsoft.com/office/drawing/2014/main" id="{DC40B99B-89B9-4DBA-B286-85BE9A31140F}"/>
              </a:ext>
            </a:extLst>
          </p:cNvPr>
          <p:cNvSpPr txBox="1"/>
          <p:nvPr/>
        </p:nvSpPr>
        <p:spPr>
          <a:xfrm>
            <a:off x="-72885" y="1390536"/>
            <a:ext cx="12255053" cy="5155257"/>
          </a:xfrm>
          <a:prstGeom prst="rect">
            <a:avLst/>
          </a:prstGeom>
          <a:noFill/>
        </p:spPr>
        <p:txBody>
          <a:bodyPr wrap="square">
            <a:spAutoFit/>
          </a:bodyPr>
          <a:lstStyle/>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S - Single Responsibility Principle</a:t>
            </a:r>
            <a:r>
              <a:rPr lang="en-US" sz="2600">
                <a:solidFill>
                  <a:srgbClr val="111111"/>
                </a:solidFill>
                <a:latin typeface="+mj-lt"/>
              </a:rPr>
              <a:t>: A class should have only a single responsibility (that is, only one potential change in the software's specification should be able to affect the specification of the class)</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O - Open/Closed Principle</a:t>
            </a:r>
            <a:r>
              <a:rPr lang="en-US" sz="2600">
                <a:solidFill>
                  <a:srgbClr val="111111"/>
                </a:solidFill>
                <a:latin typeface="+mj-lt"/>
              </a:rPr>
              <a:t>: Software entities should be open for extension, but closed for modification</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L - Liskov Substitution Principle</a:t>
            </a:r>
            <a:r>
              <a:rPr lang="en-US" sz="2600">
                <a:solidFill>
                  <a:srgbClr val="111111"/>
                </a:solidFill>
                <a:latin typeface="+mj-lt"/>
              </a:rPr>
              <a:t>: Objects in a program should be replaceable with instances of their subtypes without altering the correctness of that program</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I - Interface Segregation Principle</a:t>
            </a:r>
            <a:r>
              <a:rPr lang="en-US" sz="2600">
                <a:solidFill>
                  <a:srgbClr val="111111"/>
                </a:solidFill>
                <a:latin typeface="+mj-lt"/>
              </a:rPr>
              <a:t>: Many client-specific interfaces are better than one general-purpose interface</a:t>
            </a:r>
          </a:p>
          <a:p>
            <a:pPr marL="342900" indent="-342900" algn="just">
              <a:buClr>
                <a:srgbClr val="973735"/>
              </a:buClr>
              <a:buSzPct val="50000"/>
              <a:buFont typeface="Wingdings" pitchFamily="2" charset="2"/>
              <a:buChar char="u"/>
              <a:tabLst>
                <a:tab pos="241300" algn="l"/>
              </a:tabLst>
              <a:defRPr/>
            </a:pPr>
            <a:r>
              <a:rPr lang="en-US" sz="2600" b="1">
                <a:solidFill>
                  <a:srgbClr val="111111"/>
                </a:solidFill>
                <a:latin typeface="+mj-lt"/>
              </a:rPr>
              <a:t>D - Dependency Inversion Principle</a:t>
            </a:r>
            <a:r>
              <a:rPr lang="en-US" sz="2600">
                <a:solidFill>
                  <a:srgbClr val="111111"/>
                </a:solidFill>
                <a:latin typeface="+mj-lt"/>
              </a:rPr>
              <a:t>: </a:t>
            </a:r>
          </a:p>
          <a:p>
            <a:pPr marL="514350" indent="-230188">
              <a:buClr>
                <a:srgbClr val="973735"/>
              </a:buClr>
              <a:buSzPct val="70000"/>
              <a:buFont typeface="Wingdings" panose="05000000000000000000" pitchFamily="2" charset="2"/>
              <a:buChar char="§"/>
              <a:tabLst>
                <a:tab pos="241300" algn="l"/>
              </a:tabLst>
              <a:defRPr/>
            </a:pPr>
            <a:r>
              <a:rPr lang="en-US" sz="2300"/>
              <a:t>High-level modules should not depend on low-level modules. Both should depend on abstractions</a:t>
            </a:r>
          </a:p>
          <a:p>
            <a:pPr marL="514350" indent="-230188">
              <a:buClr>
                <a:srgbClr val="973735"/>
              </a:buClr>
              <a:buSzPct val="70000"/>
              <a:buFont typeface="Wingdings" panose="05000000000000000000" pitchFamily="2" charset="2"/>
              <a:buChar char="§"/>
              <a:tabLst>
                <a:tab pos="241300" algn="l"/>
              </a:tabLst>
              <a:defRPr/>
            </a:pPr>
            <a:r>
              <a:rPr lang="en-US" sz="2300"/>
              <a:t>Abstractions should not depend upon details. Details should depend upon abstractions</a:t>
            </a:r>
          </a:p>
        </p:txBody>
      </p:sp>
    </p:spTree>
    <p:extLst>
      <p:ext uri="{BB962C8B-B14F-4D97-AF65-F5344CB8AC3E}">
        <p14:creationId xmlns:p14="http://schemas.microsoft.com/office/powerpoint/2010/main" val="268636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grpSp>
        <p:nvGrpSpPr>
          <p:cNvPr id="31" name="Group 30">
            <a:extLst>
              <a:ext uri="{FF2B5EF4-FFF2-40B4-BE49-F238E27FC236}">
                <a16:creationId xmlns:a16="http://schemas.microsoft.com/office/drawing/2014/main" id="{B7B9DCD2-58FD-499D-B361-9E64C1C18CBE}"/>
              </a:ext>
            </a:extLst>
          </p:cNvPr>
          <p:cNvGrpSpPr/>
          <p:nvPr/>
        </p:nvGrpSpPr>
        <p:grpSpPr>
          <a:xfrm>
            <a:off x="484567" y="1666559"/>
            <a:ext cx="10759506" cy="4682379"/>
            <a:chOff x="484567" y="1676391"/>
            <a:chExt cx="10759506" cy="4682379"/>
          </a:xfrm>
        </p:grpSpPr>
        <p:pic>
          <p:nvPicPr>
            <p:cNvPr id="5" name="Picture 4">
              <a:extLst>
                <a:ext uri="{FF2B5EF4-FFF2-40B4-BE49-F238E27FC236}">
                  <a16:creationId xmlns:a16="http://schemas.microsoft.com/office/drawing/2014/main" id="{5CF22063-E9E2-497D-8B77-4A4F6D39DFE9}"/>
                </a:ext>
              </a:extLst>
            </p:cNvPr>
            <p:cNvPicPr>
              <a:picLocks noChangeAspect="1"/>
            </p:cNvPicPr>
            <p:nvPr/>
          </p:nvPicPr>
          <p:blipFill>
            <a:blip r:embed="rId3"/>
            <a:stretch>
              <a:fillRect/>
            </a:stretch>
          </p:blipFill>
          <p:spPr>
            <a:xfrm>
              <a:off x="7297661" y="1676391"/>
              <a:ext cx="3203187" cy="2101740"/>
            </a:xfrm>
            <a:prstGeom prst="rect">
              <a:avLst/>
            </a:prstGeom>
          </p:spPr>
        </p:pic>
        <p:sp>
          <p:nvSpPr>
            <p:cNvPr id="10" name="TextBox 9">
              <a:extLst>
                <a:ext uri="{FF2B5EF4-FFF2-40B4-BE49-F238E27FC236}">
                  <a16:creationId xmlns:a16="http://schemas.microsoft.com/office/drawing/2014/main" id="{6CA7173F-0687-4A8D-8AFE-F7CEDAE87186}"/>
                </a:ext>
              </a:extLst>
            </p:cNvPr>
            <p:cNvSpPr txBox="1"/>
            <p:nvPr/>
          </p:nvSpPr>
          <p:spPr>
            <a:xfrm>
              <a:off x="484567" y="1676391"/>
              <a:ext cx="5063613" cy="2677656"/>
            </a:xfrm>
            <a:prstGeom prst="rect">
              <a:avLst/>
            </a:prstGeom>
            <a:noFill/>
            <a:ln w="12700">
              <a:solidFill>
                <a:schemeClr val="accent1"/>
              </a:solidFill>
            </a:ln>
          </p:spPr>
          <p:txBody>
            <a:bodyPr wrap="square">
              <a:spAutoFit/>
            </a:bodyPr>
            <a:lstStyle/>
            <a:p>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"Mastering C# and .NET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"Marino Posadas"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49.89</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"Title"</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"F# Programming"</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"Author"</a:t>
              </a:r>
              <a:r>
                <a:rPr lang="en-US" sz="1400">
                  <a:solidFill>
                    <a:srgbClr val="000000"/>
                  </a:solidFill>
                  <a:latin typeface="Consolas" panose="020B0609020204030204" pitchFamily="49" charset="0"/>
                </a:rPr>
                <a:t>: </a:t>
              </a:r>
              <a:r>
                <a:rPr lang="en-US" sz="1400">
                  <a:solidFill>
                    <a:srgbClr val="A31515"/>
                  </a:solidFill>
                  <a:latin typeface="Consolas" panose="020B0609020204030204" pitchFamily="49" charset="0"/>
                </a:rPr>
                <a:t>"Apress"</a:t>
              </a:r>
              <a:r>
                <a:rPr lang="en-US" sz="1400">
                  <a:solidFill>
                    <a:srgbClr val="000000"/>
                  </a:solidFill>
                  <a:latin typeface="Consolas" panose="020B0609020204030204" pitchFamily="49" charset="0"/>
                </a:rPr>
                <a:t>,</a:t>
              </a:r>
            </a:p>
            <a:p>
              <a:r>
                <a:rPr lang="en-US" sz="1400">
                  <a:solidFill>
                    <a:srgbClr val="000000"/>
                  </a:solidFill>
                  <a:latin typeface="Consolas" panose="020B0609020204030204" pitchFamily="49" charset="0"/>
                </a:rPr>
                <a:t>    </a:t>
              </a:r>
              <a:r>
                <a:rPr lang="en-US" sz="1400">
                  <a:solidFill>
                    <a:srgbClr val="2E75B6"/>
                  </a:solidFill>
                  <a:latin typeface="Consolas" panose="020B0609020204030204" pitchFamily="49" charset="0"/>
                </a:rPr>
                <a:t>"Price"</a:t>
              </a:r>
              <a:r>
                <a:rPr lang="en-US" sz="1400">
                  <a:solidFill>
                    <a:srgbClr val="000000"/>
                  </a:solidFill>
                  <a:latin typeface="Consolas" panose="020B0609020204030204" pitchFamily="49" charset="0"/>
                </a:rPr>
                <a:t>: 33.91</a:t>
              </a:r>
            </a:p>
            <a:p>
              <a:r>
                <a:rPr lang="en-US" sz="1400">
                  <a:solidFill>
                    <a:srgbClr val="000000"/>
                  </a:solidFill>
                  <a:latin typeface="Consolas" panose="020B0609020204030204" pitchFamily="49" charset="0"/>
                </a:rPr>
                <a:t>  } </a:t>
              </a:r>
            </a:p>
            <a:p>
              <a:r>
                <a:rPr lang="en-US" sz="1400">
                  <a:solidFill>
                    <a:srgbClr val="000000"/>
                  </a:solidFill>
                  <a:latin typeface="Consolas" panose="020B0609020204030204" pitchFamily="49" charset="0"/>
                </a:rPr>
                <a:t>]</a:t>
              </a:r>
            </a:p>
          </p:txBody>
        </p:sp>
        <p:pic>
          <p:nvPicPr>
            <p:cNvPr id="11" name="Picture 10">
              <a:extLst>
                <a:ext uri="{FF2B5EF4-FFF2-40B4-BE49-F238E27FC236}">
                  <a16:creationId xmlns:a16="http://schemas.microsoft.com/office/drawing/2014/main" id="{78BD9203-B190-46FA-9226-00DD8013A388}"/>
                </a:ext>
              </a:extLst>
            </p:cNvPr>
            <p:cNvPicPr>
              <a:picLocks noChangeAspect="1"/>
            </p:cNvPicPr>
            <p:nvPr/>
          </p:nvPicPr>
          <p:blipFill>
            <a:blip r:embed="rId4"/>
            <a:stretch>
              <a:fillRect/>
            </a:stretch>
          </p:blipFill>
          <p:spPr>
            <a:xfrm>
              <a:off x="1167452" y="4709767"/>
              <a:ext cx="3554160" cy="1649003"/>
            </a:xfrm>
            <a:prstGeom prst="rect">
              <a:avLst/>
            </a:prstGeom>
            <a:ln w="12700">
              <a:solidFill>
                <a:srgbClr val="0070C0"/>
              </a:solidFill>
            </a:ln>
          </p:spPr>
        </p:pic>
        <p:pic>
          <p:nvPicPr>
            <p:cNvPr id="16" name="Picture 15">
              <a:extLst>
                <a:ext uri="{FF2B5EF4-FFF2-40B4-BE49-F238E27FC236}">
                  <a16:creationId xmlns:a16="http://schemas.microsoft.com/office/drawing/2014/main" id="{DB2DDAEE-E6C2-49E4-8948-21FA09A49E64}"/>
                </a:ext>
              </a:extLst>
            </p:cNvPr>
            <p:cNvPicPr>
              <a:picLocks noChangeAspect="1"/>
            </p:cNvPicPr>
            <p:nvPr/>
          </p:nvPicPr>
          <p:blipFill>
            <a:blip r:embed="rId5"/>
            <a:stretch>
              <a:fillRect/>
            </a:stretch>
          </p:blipFill>
          <p:spPr>
            <a:xfrm>
              <a:off x="7513974" y="4709767"/>
              <a:ext cx="3730099" cy="1649003"/>
            </a:xfrm>
            <a:prstGeom prst="rect">
              <a:avLst/>
            </a:prstGeom>
            <a:ln w="12700">
              <a:solidFill>
                <a:srgbClr val="0070C0"/>
              </a:solidFill>
            </a:ln>
          </p:spPr>
        </p:pic>
        <p:cxnSp>
          <p:nvCxnSpPr>
            <p:cNvPr id="18" name="Straight Arrow Connector 17">
              <a:extLst>
                <a:ext uri="{FF2B5EF4-FFF2-40B4-BE49-F238E27FC236}">
                  <a16:creationId xmlns:a16="http://schemas.microsoft.com/office/drawing/2014/main" id="{6FF5DADA-697E-4D09-A6DF-A3029EF1CAF5}"/>
                </a:ext>
              </a:extLst>
            </p:cNvPr>
            <p:cNvCxnSpPr>
              <a:cxnSpLocks/>
            </p:cNvCxnSpPr>
            <p:nvPr/>
          </p:nvCxnSpPr>
          <p:spPr>
            <a:xfrm flipH="1">
              <a:off x="5548180" y="2595715"/>
              <a:ext cx="2671586"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9FD6A0-5835-4012-A259-1D9F1754FA0C}"/>
                </a:ext>
              </a:extLst>
            </p:cNvPr>
            <p:cNvCxnSpPr>
              <a:cxnSpLocks/>
            </p:cNvCxnSpPr>
            <p:nvPr/>
          </p:nvCxnSpPr>
          <p:spPr>
            <a:xfrm flipH="1">
              <a:off x="4721612" y="3391295"/>
              <a:ext cx="3498153" cy="1343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6468BC-5458-4E87-8D4D-A5B5D72ABFF4}"/>
                </a:ext>
              </a:extLst>
            </p:cNvPr>
            <p:cNvCxnSpPr>
              <a:cxnSpLocks/>
            </p:cNvCxnSpPr>
            <p:nvPr/>
          </p:nvCxnSpPr>
          <p:spPr>
            <a:xfrm>
              <a:off x="9084385" y="3185063"/>
              <a:ext cx="1534454" cy="1524704"/>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F004E9D3-A42C-462E-AC11-CD3C85D31301}"/>
              </a:ext>
            </a:extLst>
          </p:cNvPr>
          <p:cNvSpPr/>
          <p:nvPr/>
        </p:nvSpPr>
        <p:spPr>
          <a:xfrm>
            <a:off x="6615892" y="209101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33" name="Oval 32">
            <a:extLst>
              <a:ext uri="{FF2B5EF4-FFF2-40B4-BE49-F238E27FC236}">
                <a16:creationId xmlns:a16="http://schemas.microsoft.com/office/drawing/2014/main" id="{0E7D7125-ABF7-4FD8-84A2-6EA54367A18C}"/>
              </a:ext>
            </a:extLst>
          </p:cNvPr>
          <p:cNvSpPr/>
          <p:nvPr/>
        </p:nvSpPr>
        <p:spPr>
          <a:xfrm>
            <a:off x="6103399" y="3598558"/>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34" name="Oval 33">
            <a:extLst>
              <a:ext uri="{FF2B5EF4-FFF2-40B4-BE49-F238E27FC236}">
                <a16:creationId xmlns:a16="http://schemas.microsoft.com/office/drawing/2014/main" id="{E31A4ACF-D61F-4ED6-BF84-E351CBF33E09}"/>
              </a:ext>
            </a:extLst>
          </p:cNvPr>
          <p:cNvSpPr/>
          <p:nvPr/>
        </p:nvSpPr>
        <p:spPr>
          <a:xfrm>
            <a:off x="9884508" y="3606802"/>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Tree>
    <p:extLst>
      <p:ext uri="{BB962C8B-B14F-4D97-AF65-F5344CB8AC3E}">
        <p14:creationId xmlns:p14="http://schemas.microsoft.com/office/powerpoint/2010/main" val="247495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Single Responsibility Principle Demo</a:t>
            </a:r>
            <a:endParaRPr lang="en-US" sz="4000" b="1" dirty="0"/>
          </a:p>
        </p:txBody>
      </p:sp>
      <p:pic>
        <p:nvPicPr>
          <p:cNvPr id="6" name="Picture 5">
            <a:extLst>
              <a:ext uri="{FF2B5EF4-FFF2-40B4-BE49-F238E27FC236}">
                <a16:creationId xmlns:a16="http://schemas.microsoft.com/office/drawing/2014/main" id="{2935A6C3-6F5B-4EBD-BC7F-51DD4C9F4244}"/>
              </a:ext>
            </a:extLst>
          </p:cNvPr>
          <p:cNvPicPr>
            <a:picLocks noChangeAspect="1"/>
          </p:cNvPicPr>
          <p:nvPr/>
        </p:nvPicPr>
        <p:blipFill>
          <a:blip r:embed="rId3"/>
          <a:stretch>
            <a:fillRect/>
          </a:stretch>
        </p:blipFill>
        <p:spPr>
          <a:xfrm>
            <a:off x="0" y="1577179"/>
            <a:ext cx="7496070" cy="4154037"/>
          </a:xfrm>
          <a:prstGeom prst="rect">
            <a:avLst/>
          </a:prstGeom>
        </p:spPr>
      </p:pic>
      <p:pic>
        <p:nvPicPr>
          <p:cNvPr id="14" name="Picture 13">
            <a:extLst>
              <a:ext uri="{FF2B5EF4-FFF2-40B4-BE49-F238E27FC236}">
                <a16:creationId xmlns:a16="http://schemas.microsoft.com/office/drawing/2014/main" id="{087F39A4-1E4B-4BB1-A72F-12EDF14BA306}"/>
              </a:ext>
            </a:extLst>
          </p:cNvPr>
          <p:cNvPicPr>
            <a:picLocks noChangeAspect="1"/>
          </p:cNvPicPr>
          <p:nvPr/>
        </p:nvPicPr>
        <p:blipFill>
          <a:blip r:embed="rId4"/>
          <a:stretch>
            <a:fillRect/>
          </a:stretch>
        </p:blipFill>
        <p:spPr>
          <a:xfrm>
            <a:off x="5806667" y="4978117"/>
            <a:ext cx="6329422" cy="1466870"/>
          </a:xfrm>
          <a:prstGeom prst="rect">
            <a:avLst/>
          </a:prstGeom>
        </p:spPr>
      </p:pic>
      <p:sp>
        <p:nvSpPr>
          <p:cNvPr id="16" name="Oval 15">
            <a:extLst>
              <a:ext uri="{FF2B5EF4-FFF2-40B4-BE49-F238E27FC236}">
                <a16:creationId xmlns:a16="http://schemas.microsoft.com/office/drawing/2014/main" id="{DFF308B6-E866-4863-A139-423B0DB17802}"/>
              </a:ext>
            </a:extLst>
          </p:cNvPr>
          <p:cNvSpPr/>
          <p:nvPr/>
        </p:nvSpPr>
        <p:spPr>
          <a:xfrm>
            <a:off x="5538426" y="2368495"/>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5</a:t>
            </a:r>
          </a:p>
        </p:txBody>
      </p:sp>
      <p:cxnSp>
        <p:nvCxnSpPr>
          <p:cNvPr id="18" name="Straight Arrow Connector 17">
            <a:extLst>
              <a:ext uri="{FF2B5EF4-FFF2-40B4-BE49-F238E27FC236}">
                <a16:creationId xmlns:a16="http://schemas.microsoft.com/office/drawing/2014/main" id="{C9FE5C67-15F6-4CB6-B60C-26958829962D}"/>
              </a:ext>
            </a:extLst>
          </p:cNvPr>
          <p:cNvCxnSpPr>
            <a:cxnSpLocks/>
          </p:cNvCxnSpPr>
          <p:nvPr/>
        </p:nvCxnSpPr>
        <p:spPr>
          <a:xfrm flipH="1">
            <a:off x="4685384" y="2648394"/>
            <a:ext cx="2129899" cy="40612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2AE3A3-3D6B-447B-A60B-CA097E89EC8D}"/>
              </a:ext>
            </a:extLst>
          </p:cNvPr>
          <p:cNvCxnSpPr>
            <a:cxnSpLocks/>
          </p:cNvCxnSpPr>
          <p:nvPr/>
        </p:nvCxnSpPr>
        <p:spPr>
          <a:xfrm flipH="1">
            <a:off x="1730477" y="1783404"/>
            <a:ext cx="1616379" cy="32069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50EF532-B41C-4B44-9817-DBE82A02CE85}"/>
              </a:ext>
            </a:extLst>
          </p:cNvPr>
          <p:cNvGrpSpPr/>
          <p:nvPr/>
        </p:nvGrpSpPr>
        <p:grpSpPr>
          <a:xfrm>
            <a:off x="9084184" y="3880489"/>
            <a:ext cx="1898447" cy="1061915"/>
            <a:chOff x="9084184" y="3880489"/>
            <a:chExt cx="1898447" cy="1061915"/>
          </a:xfrm>
        </p:grpSpPr>
        <p:sp>
          <p:nvSpPr>
            <p:cNvPr id="17" name="Oval 16">
              <a:extLst>
                <a:ext uri="{FF2B5EF4-FFF2-40B4-BE49-F238E27FC236}">
                  <a16:creationId xmlns:a16="http://schemas.microsoft.com/office/drawing/2014/main" id="{DBE35E75-593C-482A-9B8A-F59199E4510E}"/>
                </a:ext>
              </a:extLst>
            </p:cNvPr>
            <p:cNvSpPr/>
            <p:nvPr/>
          </p:nvSpPr>
          <p:spPr>
            <a:xfrm>
              <a:off x="10519298" y="388048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6</a:t>
              </a:r>
            </a:p>
          </p:txBody>
        </p:sp>
        <p:cxnSp>
          <p:nvCxnSpPr>
            <p:cNvPr id="21" name="Straight Arrow Connector 20">
              <a:extLst>
                <a:ext uri="{FF2B5EF4-FFF2-40B4-BE49-F238E27FC236}">
                  <a16:creationId xmlns:a16="http://schemas.microsoft.com/office/drawing/2014/main" id="{10F919FC-2D37-43F2-8B11-CB576A81602C}"/>
                </a:ext>
              </a:extLst>
            </p:cNvPr>
            <p:cNvCxnSpPr>
              <a:cxnSpLocks/>
            </p:cNvCxnSpPr>
            <p:nvPr/>
          </p:nvCxnSpPr>
          <p:spPr>
            <a:xfrm flipH="1">
              <a:off x="9084184" y="4232787"/>
              <a:ext cx="1463790" cy="709617"/>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B583FABA-05C9-49C8-B065-81526105319E}"/>
              </a:ext>
            </a:extLst>
          </p:cNvPr>
          <p:cNvSpPr/>
          <p:nvPr/>
        </p:nvSpPr>
        <p:spPr>
          <a:xfrm>
            <a:off x="6797980" y="2337226"/>
            <a:ext cx="1396180" cy="5055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Program.cs</a:t>
            </a:r>
          </a:p>
        </p:txBody>
      </p:sp>
      <p:sp>
        <p:nvSpPr>
          <p:cNvPr id="15" name="TextBox 14">
            <a:extLst>
              <a:ext uri="{FF2B5EF4-FFF2-40B4-BE49-F238E27FC236}">
                <a16:creationId xmlns:a16="http://schemas.microsoft.com/office/drawing/2014/main" id="{E6139105-62DE-4FF8-9BF9-D5E94D12779D}"/>
              </a:ext>
            </a:extLst>
          </p:cNvPr>
          <p:cNvSpPr txBox="1"/>
          <p:nvPr/>
        </p:nvSpPr>
        <p:spPr>
          <a:xfrm>
            <a:off x="3346856" y="1598738"/>
            <a:ext cx="4847304" cy="369332"/>
          </a:xfrm>
          <a:prstGeom prst="rect">
            <a:avLst/>
          </a:prstGeom>
          <a:noFill/>
          <a:ln w="12700">
            <a:solidFill>
              <a:schemeClr val="accent1"/>
            </a:solidFill>
          </a:ln>
        </p:spPr>
        <p:txBody>
          <a:bodyPr wrap="square">
            <a:spAutoFit/>
          </a:bodyPr>
          <a:lstStyle/>
          <a:p>
            <a:r>
              <a:rPr lang="en-US"/>
              <a:t>Install Newtonsoft.Json package from NuGet</a:t>
            </a:r>
          </a:p>
        </p:txBody>
      </p:sp>
      <p:sp>
        <p:nvSpPr>
          <p:cNvPr id="20" name="Oval 19">
            <a:extLst>
              <a:ext uri="{FF2B5EF4-FFF2-40B4-BE49-F238E27FC236}">
                <a16:creationId xmlns:a16="http://schemas.microsoft.com/office/drawing/2014/main" id="{FD828B47-134B-4E12-A648-BE2C2CD3B639}"/>
              </a:ext>
            </a:extLst>
          </p:cNvPr>
          <p:cNvSpPr/>
          <p:nvPr/>
        </p:nvSpPr>
        <p:spPr>
          <a:xfrm>
            <a:off x="2307000" y="1463693"/>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235893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2/15/2025</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Open/Closed Principle Demo</a:t>
            </a:r>
            <a:endParaRPr lang="en-US" sz="4000" b="1" dirty="0"/>
          </a:p>
        </p:txBody>
      </p:sp>
      <p:grpSp>
        <p:nvGrpSpPr>
          <p:cNvPr id="26" name="Group 25">
            <a:extLst>
              <a:ext uri="{FF2B5EF4-FFF2-40B4-BE49-F238E27FC236}">
                <a16:creationId xmlns:a16="http://schemas.microsoft.com/office/drawing/2014/main" id="{23169F31-AC8C-409E-8DC0-4535B7EC93F4}"/>
              </a:ext>
            </a:extLst>
          </p:cNvPr>
          <p:cNvGrpSpPr/>
          <p:nvPr/>
        </p:nvGrpSpPr>
        <p:grpSpPr>
          <a:xfrm>
            <a:off x="177984" y="1438453"/>
            <a:ext cx="11875360" cy="4992408"/>
            <a:chOff x="138401" y="1441496"/>
            <a:chExt cx="11875360" cy="4992408"/>
          </a:xfrm>
        </p:grpSpPr>
        <p:pic>
          <p:nvPicPr>
            <p:cNvPr id="5" name="Picture 4">
              <a:extLst>
                <a:ext uri="{FF2B5EF4-FFF2-40B4-BE49-F238E27FC236}">
                  <a16:creationId xmlns:a16="http://schemas.microsoft.com/office/drawing/2014/main" id="{93C7420B-8EA7-477D-8676-B298317CD1AF}"/>
                </a:ext>
              </a:extLst>
            </p:cNvPr>
            <p:cNvPicPr>
              <a:picLocks noChangeAspect="1"/>
            </p:cNvPicPr>
            <p:nvPr/>
          </p:nvPicPr>
          <p:blipFill>
            <a:blip r:embed="rId3"/>
            <a:stretch>
              <a:fillRect/>
            </a:stretch>
          </p:blipFill>
          <p:spPr>
            <a:xfrm>
              <a:off x="7978138" y="1441496"/>
              <a:ext cx="2530480" cy="2612108"/>
            </a:xfrm>
            <a:prstGeom prst="rect">
              <a:avLst/>
            </a:prstGeom>
          </p:spPr>
        </p:pic>
        <p:pic>
          <p:nvPicPr>
            <p:cNvPr id="7" name="Picture 6">
              <a:extLst>
                <a:ext uri="{FF2B5EF4-FFF2-40B4-BE49-F238E27FC236}">
                  <a16:creationId xmlns:a16="http://schemas.microsoft.com/office/drawing/2014/main" id="{7326DD8E-25CA-4AFE-8F9F-242B75F4DB6F}"/>
                </a:ext>
              </a:extLst>
            </p:cNvPr>
            <p:cNvPicPr>
              <a:picLocks noChangeAspect="1"/>
            </p:cNvPicPr>
            <p:nvPr/>
          </p:nvPicPr>
          <p:blipFill>
            <a:blip r:embed="rId4"/>
            <a:stretch>
              <a:fillRect/>
            </a:stretch>
          </p:blipFill>
          <p:spPr>
            <a:xfrm>
              <a:off x="138401" y="1470992"/>
              <a:ext cx="5200841" cy="2312902"/>
            </a:xfrm>
            <a:prstGeom prst="rect">
              <a:avLst/>
            </a:prstGeom>
          </p:spPr>
        </p:pic>
        <p:pic>
          <p:nvPicPr>
            <p:cNvPr id="11" name="Picture 10">
              <a:extLst>
                <a:ext uri="{FF2B5EF4-FFF2-40B4-BE49-F238E27FC236}">
                  <a16:creationId xmlns:a16="http://schemas.microsoft.com/office/drawing/2014/main" id="{FBEC0CCF-A73C-476D-956A-9161672D2D33}"/>
                </a:ext>
              </a:extLst>
            </p:cNvPr>
            <p:cNvPicPr>
              <a:picLocks noChangeAspect="1"/>
            </p:cNvPicPr>
            <p:nvPr/>
          </p:nvPicPr>
          <p:blipFill>
            <a:blip r:embed="rId5"/>
            <a:stretch>
              <a:fillRect/>
            </a:stretch>
          </p:blipFill>
          <p:spPr>
            <a:xfrm>
              <a:off x="138402" y="3821796"/>
              <a:ext cx="5200842" cy="2612108"/>
            </a:xfrm>
            <a:prstGeom prst="rect">
              <a:avLst/>
            </a:prstGeom>
            <a:ln w="12700">
              <a:solidFill>
                <a:srgbClr val="0070C0"/>
              </a:solidFill>
            </a:ln>
          </p:spPr>
        </p:pic>
        <p:pic>
          <p:nvPicPr>
            <p:cNvPr id="12" name="Picture 11">
              <a:extLst>
                <a:ext uri="{FF2B5EF4-FFF2-40B4-BE49-F238E27FC236}">
                  <a16:creationId xmlns:a16="http://schemas.microsoft.com/office/drawing/2014/main" id="{96B9A3E1-07EA-4A91-98ED-447D5159EF2A}"/>
                </a:ext>
              </a:extLst>
            </p:cNvPr>
            <p:cNvPicPr>
              <a:picLocks noChangeAspect="1"/>
            </p:cNvPicPr>
            <p:nvPr/>
          </p:nvPicPr>
          <p:blipFill>
            <a:blip r:embed="rId6"/>
            <a:stretch>
              <a:fillRect/>
            </a:stretch>
          </p:blipFill>
          <p:spPr>
            <a:xfrm>
              <a:off x="5566606" y="4726807"/>
              <a:ext cx="3076801" cy="1427526"/>
            </a:xfrm>
            <a:prstGeom prst="rect">
              <a:avLst/>
            </a:prstGeom>
            <a:ln w="12700">
              <a:solidFill>
                <a:srgbClr val="0070C0"/>
              </a:solidFill>
            </a:ln>
          </p:spPr>
        </p:pic>
        <p:pic>
          <p:nvPicPr>
            <p:cNvPr id="13" name="Picture 12">
              <a:extLst>
                <a:ext uri="{FF2B5EF4-FFF2-40B4-BE49-F238E27FC236}">
                  <a16:creationId xmlns:a16="http://schemas.microsoft.com/office/drawing/2014/main" id="{422D2427-EC05-4E29-AA63-8EBC2150474D}"/>
                </a:ext>
              </a:extLst>
            </p:cNvPr>
            <p:cNvPicPr>
              <a:picLocks noChangeAspect="1"/>
            </p:cNvPicPr>
            <p:nvPr/>
          </p:nvPicPr>
          <p:blipFill>
            <a:blip r:embed="rId7"/>
            <a:stretch>
              <a:fillRect/>
            </a:stretch>
          </p:blipFill>
          <p:spPr>
            <a:xfrm>
              <a:off x="8821610" y="4726807"/>
              <a:ext cx="3192151" cy="1411187"/>
            </a:xfrm>
            <a:prstGeom prst="rect">
              <a:avLst/>
            </a:prstGeom>
            <a:ln w="12700">
              <a:solidFill>
                <a:srgbClr val="0070C0"/>
              </a:solidFill>
            </a:ln>
          </p:spPr>
        </p:pic>
        <p:cxnSp>
          <p:nvCxnSpPr>
            <p:cNvPr id="14" name="Straight Arrow Connector 13">
              <a:extLst>
                <a:ext uri="{FF2B5EF4-FFF2-40B4-BE49-F238E27FC236}">
                  <a16:creationId xmlns:a16="http://schemas.microsoft.com/office/drawing/2014/main" id="{CC92E210-9B95-4EAF-9D8F-702578F3ECC1}"/>
                </a:ext>
              </a:extLst>
            </p:cNvPr>
            <p:cNvCxnSpPr>
              <a:cxnSpLocks/>
            </p:cNvCxnSpPr>
            <p:nvPr/>
          </p:nvCxnSpPr>
          <p:spPr>
            <a:xfrm flipH="1">
              <a:off x="5339242" y="2300748"/>
              <a:ext cx="3433208"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C038109-C7C1-4C66-801B-DD6EA6C82ECC}"/>
                </a:ext>
              </a:extLst>
            </p:cNvPr>
            <p:cNvCxnSpPr>
              <a:cxnSpLocks/>
            </p:cNvCxnSpPr>
            <p:nvPr/>
          </p:nvCxnSpPr>
          <p:spPr>
            <a:xfrm flipH="1">
              <a:off x="5339242" y="2497394"/>
              <a:ext cx="3433208" cy="155621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2D9B49C-FF6C-41DD-B241-D932C6BB4078}"/>
                </a:ext>
              </a:extLst>
            </p:cNvPr>
            <p:cNvCxnSpPr>
              <a:cxnSpLocks/>
            </p:cNvCxnSpPr>
            <p:nvPr/>
          </p:nvCxnSpPr>
          <p:spPr>
            <a:xfrm flipH="1">
              <a:off x="6656440" y="3254477"/>
              <a:ext cx="2116010" cy="147233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3633C-6DC6-45F5-BFB4-E0F9F340F29F}"/>
                </a:ext>
              </a:extLst>
            </p:cNvPr>
            <p:cNvCxnSpPr>
              <a:cxnSpLocks/>
            </p:cNvCxnSpPr>
            <p:nvPr/>
          </p:nvCxnSpPr>
          <p:spPr>
            <a:xfrm>
              <a:off x="9511972" y="3000801"/>
              <a:ext cx="1897624" cy="1720645"/>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9AF0BFE4-A6F0-4782-85E7-D365863BC01C}"/>
              </a:ext>
            </a:extLst>
          </p:cNvPr>
          <p:cNvSpPr/>
          <p:nvPr/>
        </p:nvSpPr>
        <p:spPr>
          <a:xfrm>
            <a:off x="6785105" y="1833116"/>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1</a:t>
            </a:r>
          </a:p>
        </p:txBody>
      </p:sp>
      <p:sp>
        <p:nvSpPr>
          <p:cNvPr id="28" name="Oval 27">
            <a:extLst>
              <a:ext uri="{FF2B5EF4-FFF2-40B4-BE49-F238E27FC236}">
                <a16:creationId xmlns:a16="http://schemas.microsoft.com/office/drawing/2014/main" id="{6FBAF61B-1DD7-4E8C-82F8-78F643BDCB7A}"/>
              </a:ext>
            </a:extLst>
          </p:cNvPr>
          <p:cNvSpPr/>
          <p:nvPr/>
        </p:nvSpPr>
        <p:spPr>
          <a:xfrm>
            <a:off x="6777805" y="28078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2</a:t>
            </a:r>
          </a:p>
        </p:txBody>
      </p:sp>
      <p:sp>
        <p:nvSpPr>
          <p:cNvPr id="29" name="Oval 28">
            <a:extLst>
              <a:ext uri="{FF2B5EF4-FFF2-40B4-BE49-F238E27FC236}">
                <a16:creationId xmlns:a16="http://schemas.microsoft.com/office/drawing/2014/main" id="{FD1D3586-BB56-433B-980D-F56F4D098496}"/>
              </a:ext>
            </a:extLst>
          </p:cNvPr>
          <p:cNvSpPr/>
          <p:nvPr/>
        </p:nvSpPr>
        <p:spPr>
          <a:xfrm>
            <a:off x="7290695" y="3630701"/>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3</a:t>
            </a:r>
          </a:p>
        </p:txBody>
      </p:sp>
      <p:sp>
        <p:nvSpPr>
          <p:cNvPr id="30" name="Oval 29">
            <a:extLst>
              <a:ext uri="{FF2B5EF4-FFF2-40B4-BE49-F238E27FC236}">
                <a16:creationId xmlns:a16="http://schemas.microsoft.com/office/drawing/2014/main" id="{37DF7734-840F-4BDB-B0CF-A0AF9E03752C}"/>
              </a:ext>
            </a:extLst>
          </p:cNvPr>
          <p:cNvSpPr/>
          <p:nvPr/>
        </p:nvSpPr>
        <p:spPr>
          <a:xfrm>
            <a:off x="10500367" y="3498199"/>
            <a:ext cx="463333" cy="454757"/>
          </a:xfrm>
          <a:prstGeom prst="ellipse">
            <a:avLst/>
          </a:prstGeom>
          <a:solidFill>
            <a:srgbClr val="92D050"/>
          </a:solidFill>
          <a:ln w="127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solidFill>
                  <a:srgbClr val="002060"/>
                </a:solidFill>
              </a:rPr>
              <a:t>4</a:t>
            </a:r>
          </a:p>
        </p:txBody>
      </p:sp>
    </p:spTree>
    <p:extLst>
      <p:ext uri="{BB962C8B-B14F-4D97-AF65-F5344CB8AC3E}">
        <p14:creationId xmlns:p14="http://schemas.microsoft.com/office/powerpoint/2010/main" val="1985348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2731</Words>
  <Application>Microsoft Office PowerPoint</Application>
  <PresentationFormat>Widescreen</PresentationFormat>
  <Paragraphs>381</Paragraphs>
  <Slides>54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Consolas</vt:lpstr>
      <vt:lpstr>Wingdings</vt:lpstr>
      <vt:lpstr>Office Theme</vt:lpstr>
      <vt:lpstr>Dependency Injection in .NET</vt:lpstr>
      <vt:lpstr>Objectives </vt:lpstr>
      <vt:lpstr> Overview The SOLID Principles</vt:lpstr>
      <vt:lpstr>Understanding The SOLID Principles</vt:lpstr>
      <vt:lpstr>Understanding The SOLID Principles</vt:lpstr>
      <vt:lpstr>Understanding The SOLID Principles</vt:lpstr>
      <vt:lpstr>Single Responsibility Principle Demo</vt:lpstr>
      <vt:lpstr>Single Responsibility Principle Demo</vt:lpstr>
      <vt:lpstr>Open/Closed Principle Demo</vt:lpstr>
      <vt:lpstr>Open/Closed Principle Demo</vt:lpstr>
      <vt:lpstr>Open/Closed Principle Demo</vt:lpstr>
      <vt:lpstr>Liskov Substitution Principle Demo</vt:lpstr>
      <vt:lpstr>Liskov Substitution Principle Demo</vt:lpstr>
      <vt:lpstr>Liskov Substitution Principle Demo</vt:lpstr>
      <vt:lpstr>Liskov Substitution Principle Demo</vt:lpstr>
      <vt:lpstr>Interface Segregation Principle Demo</vt:lpstr>
      <vt:lpstr>Interface Segregation Principle Demo</vt:lpstr>
      <vt:lpstr>Interface Segregation Principle Demo</vt:lpstr>
      <vt:lpstr>Interface Segregation Principle Demo</vt:lpstr>
      <vt:lpstr>Interface Segregation Principle Demo</vt:lpstr>
      <vt:lpstr>Dependency Inversion Principle (DIP)</vt:lpstr>
      <vt:lpstr>Understanding Inversion of Control (IoC)</vt:lpstr>
      <vt:lpstr>Understanding Inversion of Control (IoC)</vt:lpstr>
      <vt:lpstr>Understanding Inversion of Control (IoC)</vt:lpstr>
      <vt:lpstr>IoC Pattern Demo</vt:lpstr>
      <vt:lpstr>IoC Pattern Demo</vt:lpstr>
      <vt:lpstr>IoC Pattern Demo</vt:lpstr>
      <vt:lpstr>IoC Pattern Demo</vt:lpstr>
      <vt:lpstr> Overview Dependency Injection</vt:lpstr>
      <vt:lpstr>Understanding Dependency Injection (DI) </vt:lpstr>
      <vt:lpstr>Benefits of Dependency Injection (DI) </vt:lpstr>
      <vt:lpstr>Dependency Injection in .NET (.NET Core)</vt:lpstr>
      <vt:lpstr>Service Lifetimes</vt:lpstr>
      <vt:lpstr>The Microsoft.Extensions.DependencyInject Container</vt:lpstr>
      <vt:lpstr>ServiceCollection Class Demo </vt:lpstr>
      <vt:lpstr>ServiceCollection Class Demo </vt:lpstr>
      <vt:lpstr>Understanding Dependency Injection Patterns</vt:lpstr>
      <vt:lpstr>DI - Constructor Injection Pattern</vt:lpstr>
      <vt:lpstr>DI - Constructor Injection Pattern Demo</vt:lpstr>
      <vt:lpstr>DI - Constructor Injection Pattern Demo</vt:lpstr>
      <vt:lpstr>DI - Constructor Injection Pattern</vt:lpstr>
      <vt:lpstr>DI - Property Injection Pattern</vt:lpstr>
      <vt:lpstr>DI - Property Injection Pattern Demo</vt:lpstr>
      <vt:lpstr>DI - Property Injection Pattern Demo</vt:lpstr>
      <vt:lpstr>DI - Property Injection Pattern</vt:lpstr>
      <vt:lpstr>DI - Method Injection Pattern</vt:lpstr>
      <vt:lpstr>DI - Method Injection Pattern Demo</vt:lpstr>
      <vt:lpstr>DI - Method Injection Pattern Demo</vt:lpstr>
      <vt:lpstr>DI - Ambient Context</vt:lpstr>
      <vt:lpstr>DI - Ambient Context Demo</vt:lpstr>
      <vt:lpstr>DI - Ambient Context Demo</vt:lpstr>
      <vt:lpstr>DI - Ambient Context</vt:lpstr>
      <vt:lpstr>DI - Ambient Context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Thuy Duong Luong Ngoc</cp:lastModifiedBy>
  <cp:revision>541</cp:revision>
  <dcterms:created xsi:type="dcterms:W3CDTF">2021-01-25T08:25:31Z</dcterms:created>
  <dcterms:modified xsi:type="dcterms:W3CDTF">2025-02-15T03:39:16Z</dcterms:modified>
</cp:coreProperties>
</file>